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6" r:id="rId2"/>
    <p:sldId id="385" r:id="rId3"/>
    <p:sldId id="318" r:id="rId4"/>
    <p:sldId id="267" r:id="rId5"/>
    <p:sldId id="406" r:id="rId6"/>
    <p:sldId id="1009" r:id="rId7"/>
    <p:sldId id="1038" r:id="rId8"/>
    <p:sldId id="402" r:id="rId9"/>
    <p:sldId id="374" r:id="rId10"/>
    <p:sldId id="394" r:id="rId11"/>
    <p:sldId id="387" r:id="rId12"/>
    <p:sldId id="404" r:id="rId13"/>
    <p:sldId id="395" r:id="rId14"/>
    <p:sldId id="386" r:id="rId15"/>
    <p:sldId id="388" r:id="rId16"/>
    <p:sldId id="398" r:id="rId17"/>
    <p:sldId id="393" r:id="rId18"/>
    <p:sldId id="400" r:id="rId19"/>
    <p:sldId id="390" r:id="rId20"/>
    <p:sldId id="397" r:id="rId21"/>
    <p:sldId id="391" r:id="rId22"/>
    <p:sldId id="405" r:id="rId23"/>
    <p:sldId id="401" r:id="rId24"/>
    <p:sldId id="269" r:id="rId25"/>
  </p:sldIdLst>
  <p:sldSz cx="12192000" cy="6858000"/>
  <p:notesSz cx="7315200" cy="96012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99" autoAdjust="0"/>
    <p:restoredTop sz="94082" autoAdjust="0"/>
  </p:normalViewPr>
  <p:slideViewPr>
    <p:cSldViewPr snapToGrid="0">
      <p:cViewPr varScale="1">
        <p:scale>
          <a:sx n="101" d="100"/>
          <a:sy n="101" d="100"/>
        </p:scale>
        <p:origin x="4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94EBD0-E06E-4D1C-A75B-8847512688C7}" type="doc">
      <dgm:prSet loTypeId="urn:microsoft.com/office/officeart/2005/8/layout/hProcess11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fr-BE"/>
        </a:p>
      </dgm:t>
    </dgm:pt>
    <dgm:pt modelId="{5D4BFB34-3140-486F-8926-4CF8BC694F2B}">
      <dgm:prSet phldrT="[Texte]" custT="1"/>
      <dgm:spPr/>
      <dgm:t>
        <a:bodyPr/>
        <a:lstStyle/>
        <a:p>
          <a:r>
            <a:rPr lang="fr-BE" sz="3200" b="1" dirty="0">
              <a:solidFill>
                <a:schemeClr val="accent2"/>
              </a:solidFill>
            </a:rPr>
            <a:t>2022-2023</a:t>
          </a:r>
        </a:p>
        <a:p>
          <a:r>
            <a:rPr lang="fr-BE" sz="1800" b="1" dirty="0">
              <a:solidFill>
                <a:schemeClr val="accent2"/>
              </a:solidFill>
            </a:rPr>
            <a:t>Prolongation de certains projets </a:t>
          </a:r>
        </a:p>
        <a:p>
          <a:endParaRPr lang="fr-BE" sz="1800" b="1" dirty="0">
            <a:solidFill>
              <a:schemeClr val="accent2"/>
            </a:solidFill>
          </a:endParaRPr>
        </a:p>
      </dgm:t>
    </dgm:pt>
    <dgm:pt modelId="{774882B3-B26A-4006-81B4-94ABDD63A450}" type="parTrans" cxnId="{AA7D2FD7-DFDA-48D2-B3C4-99F78631511F}">
      <dgm:prSet/>
      <dgm:spPr/>
      <dgm:t>
        <a:bodyPr/>
        <a:lstStyle/>
        <a:p>
          <a:endParaRPr lang="fr-BE"/>
        </a:p>
      </dgm:t>
    </dgm:pt>
    <dgm:pt modelId="{80A6CE12-9670-4827-8078-51419B7ECF07}" type="sibTrans" cxnId="{AA7D2FD7-DFDA-48D2-B3C4-99F78631511F}">
      <dgm:prSet/>
      <dgm:spPr/>
      <dgm:t>
        <a:bodyPr/>
        <a:lstStyle/>
        <a:p>
          <a:endParaRPr lang="fr-BE"/>
        </a:p>
      </dgm:t>
    </dgm:pt>
    <dgm:pt modelId="{536FF091-5513-457D-ABC5-572E25C84443}">
      <dgm:prSet phldrT="[Texte]"/>
      <dgm:spPr/>
      <dgm:t>
        <a:bodyPr/>
        <a:lstStyle/>
        <a:p>
          <a:endParaRPr lang="fr-BE" dirty="0"/>
        </a:p>
      </dgm:t>
    </dgm:pt>
    <dgm:pt modelId="{0E10C542-FAFF-45A4-9674-51A11BB38F09}" type="parTrans" cxnId="{E2948DD1-68C9-46DB-B435-890DD1547550}">
      <dgm:prSet/>
      <dgm:spPr/>
      <dgm:t>
        <a:bodyPr/>
        <a:lstStyle/>
        <a:p>
          <a:endParaRPr lang="fr-BE"/>
        </a:p>
      </dgm:t>
    </dgm:pt>
    <dgm:pt modelId="{8D0CB460-D233-4E30-ADB6-814A14790B08}" type="sibTrans" cxnId="{E2948DD1-68C9-46DB-B435-890DD1547550}">
      <dgm:prSet/>
      <dgm:spPr/>
      <dgm:t>
        <a:bodyPr/>
        <a:lstStyle/>
        <a:p>
          <a:endParaRPr lang="fr-BE"/>
        </a:p>
      </dgm:t>
    </dgm:pt>
    <dgm:pt modelId="{D0016AC7-1DA7-4CCF-860C-9934C71AB7BE}">
      <dgm:prSet/>
      <dgm:spPr/>
      <dgm:t>
        <a:bodyPr/>
        <a:lstStyle/>
        <a:p>
          <a:endParaRPr lang="fr-BE" dirty="0"/>
        </a:p>
      </dgm:t>
    </dgm:pt>
    <dgm:pt modelId="{D218E854-CD52-4834-AE44-21D6CFFC1110}" type="parTrans" cxnId="{786B5866-64DD-44CE-A4AF-5E83FC123C50}">
      <dgm:prSet/>
      <dgm:spPr/>
      <dgm:t>
        <a:bodyPr/>
        <a:lstStyle/>
        <a:p>
          <a:endParaRPr lang="fr-BE"/>
        </a:p>
      </dgm:t>
    </dgm:pt>
    <dgm:pt modelId="{483047A5-973A-4A95-A3B4-F16F86D54063}" type="sibTrans" cxnId="{786B5866-64DD-44CE-A4AF-5E83FC123C50}">
      <dgm:prSet/>
      <dgm:spPr/>
      <dgm:t>
        <a:bodyPr/>
        <a:lstStyle/>
        <a:p>
          <a:endParaRPr lang="fr-BE"/>
        </a:p>
      </dgm:t>
    </dgm:pt>
    <dgm:pt modelId="{7352239C-4822-468A-A673-1E9A52410BC4}">
      <dgm:prSet/>
      <dgm:spPr/>
      <dgm:t>
        <a:bodyPr/>
        <a:lstStyle/>
        <a:p>
          <a:endParaRPr lang="fr-BE"/>
        </a:p>
      </dgm:t>
    </dgm:pt>
    <dgm:pt modelId="{22D24309-64D8-4296-A377-C68EC5187EC5}" type="parTrans" cxnId="{2A258659-7F93-4286-8446-59D5845CE0CF}">
      <dgm:prSet/>
      <dgm:spPr/>
      <dgm:t>
        <a:bodyPr/>
        <a:lstStyle/>
        <a:p>
          <a:endParaRPr lang="fr-BE"/>
        </a:p>
      </dgm:t>
    </dgm:pt>
    <dgm:pt modelId="{AD7D091B-02B1-44BD-A7DE-A1162BAF4E6A}" type="sibTrans" cxnId="{2A258659-7F93-4286-8446-59D5845CE0CF}">
      <dgm:prSet/>
      <dgm:spPr/>
      <dgm:t>
        <a:bodyPr/>
        <a:lstStyle/>
        <a:p>
          <a:endParaRPr lang="fr-BE"/>
        </a:p>
      </dgm:t>
    </dgm:pt>
    <dgm:pt modelId="{A8A0E5C0-C08C-4013-B7DB-3881AE79CF37}" type="pres">
      <dgm:prSet presAssocID="{DE94EBD0-E06E-4D1C-A75B-8847512688C7}" presName="Name0" presStyleCnt="0">
        <dgm:presLayoutVars>
          <dgm:dir/>
          <dgm:resizeHandles val="exact"/>
        </dgm:presLayoutVars>
      </dgm:prSet>
      <dgm:spPr/>
    </dgm:pt>
    <dgm:pt modelId="{CD50E11B-F9B1-4DC1-ABC0-9E973F86CB88}" type="pres">
      <dgm:prSet presAssocID="{DE94EBD0-E06E-4D1C-A75B-8847512688C7}" presName="arrow" presStyleLbl="bgShp" presStyleIdx="0" presStyleCnt="1" custScaleY="94459"/>
      <dgm:spPr/>
    </dgm:pt>
    <dgm:pt modelId="{7B7D14EE-D3E1-4E27-8B02-37B46E9103CC}" type="pres">
      <dgm:prSet presAssocID="{DE94EBD0-E06E-4D1C-A75B-8847512688C7}" presName="points" presStyleCnt="0"/>
      <dgm:spPr/>
    </dgm:pt>
    <dgm:pt modelId="{B6744866-0F61-417E-818D-08EAA1BB88EE}" type="pres">
      <dgm:prSet presAssocID="{5D4BFB34-3140-486F-8926-4CF8BC694F2B}" presName="compositeA" presStyleCnt="0"/>
      <dgm:spPr/>
    </dgm:pt>
    <dgm:pt modelId="{6123D2FF-4A2F-416C-A938-C407B0C0C01F}" type="pres">
      <dgm:prSet presAssocID="{5D4BFB34-3140-486F-8926-4CF8BC694F2B}" presName="textA" presStyleLbl="revTx" presStyleIdx="0" presStyleCnt="3" custScaleX="338947" custLinFactNeighborX="61959" custLinFactNeighborY="12248">
        <dgm:presLayoutVars>
          <dgm:bulletEnabled val="1"/>
        </dgm:presLayoutVars>
      </dgm:prSet>
      <dgm:spPr/>
    </dgm:pt>
    <dgm:pt modelId="{AA91BCCB-3937-4266-8BAD-D5E413017FB8}" type="pres">
      <dgm:prSet presAssocID="{5D4BFB34-3140-486F-8926-4CF8BC694F2B}" presName="circleA" presStyleLbl="node1" presStyleIdx="0" presStyleCnt="3"/>
      <dgm:spPr/>
    </dgm:pt>
    <dgm:pt modelId="{05F63D2E-B705-401A-A5AF-1C239146ED49}" type="pres">
      <dgm:prSet presAssocID="{5D4BFB34-3140-486F-8926-4CF8BC694F2B}" presName="spaceA" presStyleCnt="0"/>
      <dgm:spPr/>
    </dgm:pt>
    <dgm:pt modelId="{375838C2-A8F2-4286-AA75-678AF54C4DE5}" type="pres">
      <dgm:prSet presAssocID="{80A6CE12-9670-4827-8078-51419B7ECF07}" presName="space" presStyleCnt="0"/>
      <dgm:spPr/>
    </dgm:pt>
    <dgm:pt modelId="{B5680C92-E53F-4ABF-87BD-CE8949C6B6F2}" type="pres">
      <dgm:prSet presAssocID="{536FF091-5513-457D-ABC5-572E25C84443}" presName="compositeB" presStyleCnt="0"/>
      <dgm:spPr/>
    </dgm:pt>
    <dgm:pt modelId="{935769AB-EDA4-44BB-A302-7B0BEC70518B}" type="pres">
      <dgm:prSet presAssocID="{536FF091-5513-457D-ABC5-572E25C84443}" presName="textB" presStyleLbl="revTx" presStyleIdx="1" presStyleCnt="3">
        <dgm:presLayoutVars>
          <dgm:bulletEnabled val="1"/>
        </dgm:presLayoutVars>
      </dgm:prSet>
      <dgm:spPr/>
    </dgm:pt>
    <dgm:pt modelId="{2AA6F15A-4CFD-4C58-A182-DC639470E47E}" type="pres">
      <dgm:prSet presAssocID="{536FF091-5513-457D-ABC5-572E25C84443}" presName="circleB" presStyleLbl="node1" presStyleIdx="1" presStyleCnt="3" custLinFactX="-200000" custLinFactNeighborX="-257723" custLinFactNeighborY="5487"/>
      <dgm:spPr/>
    </dgm:pt>
    <dgm:pt modelId="{2DED5904-0792-4ED3-A862-11753F35BCBF}" type="pres">
      <dgm:prSet presAssocID="{536FF091-5513-457D-ABC5-572E25C84443}" presName="spaceB" presStyleCnt="0"/>
      <dgm:spPr/>
    </dgm:pt>
    <dgm:pt modelId="{32B4CDFE-F283-4174-9B2C-6A5E28400656}" type="pres">
      <dgm:prSet presAssocID="{8D0CB460-D233-4E30-ADB6-814A14790B08}" presName="space" presStyleCnt="0"/>
      <dgm:spPr/>
    </dgm:pt>
    <dgm:pt modelId="{16510626-874B-4EF5-AC06-D95D82AC5BAC}" type="pres">
      <dgm:prSet presAssocID="{D0016AC7-1DA7-4CCF-860C-9934C71AB7BE}" presName="compositeA" presStyleCnt="0"/>
      <dgm:spPr/>
    </dgm:pt>
    <dgm:pt modelId="{36666A33-B5C0-43A8-84E7-3E36826C6F7C}" type="pres">
      <dgm:prSet presAssocID="{D0016AC7-1DA7-4CCF-860C-9934C71AB7BE}" presName="textA" presStyleLbl="revTx" presStyleIdx="2" presStyleCnt="3">
        <dgm:presLayoutVars>
          <dgm:bulletEnabled val="1"/>
        </dgm:presLayoutVars>
      </dgm:prSet>
      <dgm:spPr/>
    </dgm:pt>
    <dgm:pt modelId="{D6750ACC-6827-4826-A4D9-469976F04FAA}" type="pres">
      <dgm:prSet presAssocID="{D0016AC7-1DA7-4CCF-860C-9934C71AB7BE}" presName="circleA" presStyleLbl="node1" presStyleIdx="2" presStyleCnt="3" custLinFactX="-200000" custLinFactNeighborX="-260918" custLinFactNeighborY="-2744"/>
      <dgm:spPr/>
    </dgm:pt>
    <dgm:pt modelId="{ECEF25A8-0D7D-4E93-B4C1-7EA0567C345A}" type="pres">
      <dgm:prSet presAssocID="{D0016AC7-1DA7-4CCF-860C-9934C71AB7BE}" presName="spaceA" presStyleCnt="0"/>
      <dgm:spPr/>
    </dgm:pt>
  </dgm:ptLst>
  <dgm:cxnLst>
    <dgm:cxn modelId="{AD17DC2B-6DB0-41FF-964B-8A36A1A06909}" type="presOf" srcId="{DE94EBD0-E06E-4D1C-A75B-8847512688C7}" destId="{A8A0E5C0-C08C-4013-B7DB-3881AE79CF37}" srcOrd="0" destOrd="0" presId="urn:microsoft.com/office/officeart/2005/8/layout/hProcess11"/>
    <dgm:cxn modelId="{A61E1833-F52A-4873-9FF1-5AE8E0FFC03D}" type="presOf" srcId="{5D4BFB34-3140-486F-8926-4CF8BC694F2B}" destId="{6123D2FF-4A2F-416C-A938-C407B0C0C01F}" srcOrd="0" destOrd="0" presId="urn:microsoft.com/office/officeart/2005/8/layout/hProcess11"/>
    <dgm:cxn modelId="{786B5866-64DD-44CE-A4AF-5E83FC123C50}" srcId="{DE94EBD0-E06E-4D1C-A75B-8847512688C7}" destId="{D0016AC7-1DA7-4CCF-860C-9934C71AB7BE}" srcOrd="2" destOrd="0" parTransId="{D218E854-CD52-4834-AE44-21D6CFFC1110}" sibTransId="{483047A5-973A-4A95-A3B4-F16F86D54063}"/>
    <dgm:cxn modelId="{2A258659-7F93-4286-8446-59D5845CE0CF}" srcId="{D0016AC7-1DA7-4CCF-860C-9934C71AB7BE}" destId="{7352239C-4822-468A-A673-1E9A52410BC4}" srcOrd="0" destOrd="0" parTransId="{22D24309-64D8-4296-A377-C68EC5187EC5}" sibTransId="{AD7D091B-02B1-44BD-A7DE-A1162BAF4E6A}"/>
    <dgm:cxn modelId="{12C6BA93-879C-45D7-B7CD-A1E5C35E9432}" type="presOf" srcId="{7352239C-4822-468A-A673-1E9A52410BC4}" destId="{36666A33-B5C0-43A8-84E7-3E36826C6F7C}" srcOrd="0" destOrd="1" presId="urn:microsoft.com/office/officeart/2005/8/layout/hProcess11"/>
    <dgm:cxn modelId="{7E517297-54E1-4B93-8417-3FE1E8AF339B}" type="presOf" srcId="{D0016AC7-1DA7-4CCF-860C-9934C71AB7BE}" destId="{36666A33-B5C0-43A8-84E7-3E36826C6F7C}" srcOrd="0" destOrd="0" presId="urn:microsoft.com/office/officeart/2005/8/layout/hProcess11"/>
    <dgm:cxn modelId="{E2948DD1-68C9-46DB-B435-890DD1547550}" srcId="{DE94EBD0-E06E-4D1C-A75B-8847512688C7}" destId="{536FF091-5513-457D-ABC5-572E25C84443}" srcOrd="1" destOrd="0" parTransId="{0E10C542-FAFF-45A4-9674-51A11BB38F09}" sibTransId="{8D0CB460-D233-4E30-ADB6-814A14790B08}"/>
    <dgm:cxn modelId="{3D2D37D4-2B25-4E6B-BBDC-F57DB7C5CF88}" type="presOf" srcId="{536FF091-5513-457D-ABC5-572E25C84443}" destId="{935769AB-EDA4-44BB-A302-7B0BEC70518B}" srcOrd="0" destOrd="0" presId="urn:microsoft.com/office/officeart/2005/8/layout/hProcess11"/>
    <dgm:cxn modelId="{AA7D2FD7-DFDA-48D2-B3C4-99F78631511F}" srcId="{DE94EBD0-E06E-4D1C-A75B-8847512688C7}" destId="{5D4BFB34-3140-486F-8926-4CF8BC694F2B}" srcOrd="0" destOrd="0" parTransId="{774882B3-B26A-4006-81B4-94ABDD63A450}" sibTransId="{80A6CE12-9670-4827-8078-51419B7ECF07}"/>
    <dgm:cxn modelId="{A2E8EAFF-3F1C-44CE-9380-E1662B5455B1}" type="presParOf" srcId="{A8A0E5C0-C08C-4013-B7DB-3881AE79CF37}" destId="{CD50E11B-F9B1-4DC1-ABC0-9E973F86CB88}" srcOrd="0" destOrd="0" presId="urn:microsoft.com/office/officeart/2005/8/layout/hProcess11"/>
    <dgm:cxn modelId="{E4F9E841-CD18-409E-8F9C-2DFEA61DD9C3}" type="presParOf" srcId="{A8A0E5C0-C08C-4013-B7DB-3881AE79CF37}" destId="{7B7D14EE-D3E1-4E27-8B02-37B46E9103CC}" srcOrd="1" destOrd="0" presId="urn:microsoft.com/office/officeart/2005/8/layout/hProcess11"/>
    <dgm:cxn modelId="{FEDBA079-C1A4-419A-A35A-35BC8DA0CADE}" type="presParOf" srcId="{7B7D14EE-D3E1-4E27-8B02-37B46E9103CC}" destId="{B6744866-0F61-417E-818D-08EAA1BB88EE}" srcOrd="0" destOrd="0" presId="urn:microsoft.com/office/officeart/2005/8/layout/hProcess11"/>
    <dgm:cxn modelId="{6CB76BAA-40B5-42FB-AD54-16A240D85AC7}" type="presParOf" srcId="{B6744866-0F61-417E-818D-08EAA1BB88EE}" destId="{6123D2FF-4A2F-416C-A938-C407B0C0C01F}" srcOrd="0" destOrd="0" presId="urn:microsoft.com/office/officeart/2005/8/layout/hProcess11"/>
    <dgm:cxn modelId="{7497DE5A-C800-4AF4-8B6E-67CABCD3AF25}" type="presParOf" srcId="{B6744866-0F61-417E-818D-08EAA1BB88EE}" destId="{AA91BCCB-3937-4266-8BAD-D5E413017FB8}" srcOrd="1" destOrd="0" presId="urn:microsoft.com/office/officeart/2005/8/layout/hProcess11"/>
    <dgm:cxn modelId="{DCB398E7-4DFD-4B87-8A59-26FBEC220046}" type="presParOf" srcId="{B6744866-0F61-417E-818D-08EAA1BB88EE}" destId="{05F63D2E-B705-401A-A5AF-1C239146ED49}" srcOrd="2" destOrd="0" presId="urn:microsoft.com/office/officeart/2005/8/layout/hProcess11"/>
    <dgm:cxn modelId="{2A7C6128-CEB2-45AB-A41A-51DAAD45E9A9}" type="presParOf" srcId="{7B7D14EE-D3E1-4E27-8B02-37B46E9103CC}" destId="{375838C2-A8F2-4286-AA75-678AF54C4DE5}" srcOrd="1" destOrd="0" presId="urn:microsoft.com/office/officeart/2005/8/layout/hProcess11"/>
    <dgm:cxn modelId="{FE319A5F-7416-456C-96EC-AFF1370B65D5}" type="presParOf" srcId="{7B7D14EE-D3E1-4E27-8B02-37B46E9103CC}" destId="{B5680C92-E53F-4ABF-87BD-CE8949C6B6F2}" srcOrd="2" destOrd="0" presId="urn:microsoft.com/office/officeart/2005/8/layout/hProcess11"/>
    <dgm:cxn modelId="{9DC3BDCE-DDB9-4CA6-B734-2A72B5F9E916}" type="presParOf" srcId="{B5680C92-E53F-4ABF-87BD-CE8949C6B6F2}" destId="{935769AB-EDA4-44BB-A302-7B0BEC70518B}" srcOrd="0" destOrd="0" presId="urn:microsoft.com/office/officeart/2005/8/layout/hProcess11"/>
    <dgm:cxn modelId="{BCA8D4C7-CAC7-4ECE-ADF1-9BF61ED0F2C3}" type="presParOf" srcId="{B5680C92-E53F-4ABF-87BD-CE8949C6B6F2}" destId="{2AA6F15A-4CFD-4C58-A182-DC639470E47E}" srcOrd="1" destOrd="0" presId="urn:microsoft.com/office/officeart/2005/8/layout/hProcess11"/>
    <dgm:cxn modelId="{32F4839E-9079-4101-9E03-4F5BA7836C8B}" type="presParOf" srcId="{B5680C92-E53F-4ABF-87BD-CE8949C6B6F2}" destId="{2DED5904-0792-4ED3-A862-11753F35BCBF}" srcOrd="2" destOrd="0" presId="urn:microsoft.com/office/officeart/2005/8/layout/hProcess11"/>
    <dgm:cxn modelId="{26AFBD20-6225-4285-BA8C-28C7FAD6B541}" type="presParOf" srcId="{7B7D14EE-D3E1-4E27-8B02-37B46E9103CC}" destId="{32B4CDFE-F283-4174-9B2C-6A5E28400656}" srcOrd="3" destOrd="0" presId="urn:microsoft.com/office/officeart/2005/8/layout/hProcess11"/>
    <dgm:cxn modelId="{8B3031B0-CACE-4A23-8152-C78CEF8D486E}" type="presParOf" srcId="{7B7D14EE-D3E1-4E27-8B02-37B46E9103CC}" destId="{16510626-874B-4EF5-AC06-D95D82AC5BAC}" srcOrd="4" destOrd="0" presId="urn:microsoft.com/office/officeart/2005/8/layout/hProcess11"/>
    <dgm:cxn modelId="{C554C2E4-6268-4AD2-AD32-72CFBC2958F3}" type="presParOf" srcId="{16510626-874B-4EF5-AC06-D95D82AC5BAC}" destId="{36666A33-B5C0-43A8-84E7-3E36826C6F7C}" srcOrd="0" destOrd="0" presId="urn:microsoft.com/office/officeart/2005/8/layout/hProcess11"/>
    <dgm:cxn modelId="{AA6A6489-BF95-4CBF-9DD3-1401858E7B4A}" type="presParOf" srcId="{16510626-874B-4EF5-AC06-D95D82AC5BAC}" destId="{D6750ACC-6827-4826-A4D9-469976F04FAA}" srcOrd="1" destOrd="0" presId="urn:microsoft.com/office/officeart/2005/8/layout/hProcess11"/>
    <dgm:cxn modelId="{50AEC5E2-001E-4D4A-AAC7-6C13DAA57950}" type="presParOf" srcId="{16510626-874B-4EF5-AC06-D95D82AC5BAC}" destId="{ECEF25A8-0D7D-4E93-B4C1-7EA0567C345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0E11B-F9B1-4DC1-ABC0-9E973F86CB88}">
      <dsp:nvSpPr>
        <dsp:cNvPr id="0" name=""/>
        <dsp:cNvSpPr/>
      </dsp:nvSpPr>
      <dsp:spPr>
        <a:xfrm>
          <a:off x="0" y="1102982"/>
          <a:ext cx="10515600" cy="1339667"/>
        </a:xfrm>
        <a:prstGeom prst="notched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23D2FF-4A2F-416C-A938-C407B0C0C01F}">
      <dsp:nvSpPr>
        <dsp:cNvPr id="0" name=""/>
        <dsp:cNvSpPr/>
      </dsp:nvSpPr>
      <dsp:spPr>
        <a:xfrm>
          <a:off x="1068960" y="173707"/>
          <a:ext cx="5842345" cy="1418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b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3200" b="1" kern="1200" dirty="0">
              <a:solidFill>
                <a:schemeClr val="accent2"/>
              </a:solidFill>
            </a:rPr>
            <a:t>2022-2023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b="1" kern="1200" dirty="0">
              <a:solidFill>
                <a:schemeClr val="accent2"/>
              </a:solidFill>
            </a:rPr>
            <a:t>Prolongation de certains projets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800" b="1" kern="1200" dirty="0">
            <a:solidFill>
              <a:schemeClr val="accent2"/>
            </a:solidFill>
          </a:endParaRPr>
        </a:p>
      </dsp:txBody>
      <dsp:txXfrm>
        <a:off x="1068960" y="173707"/>
        <a:ext cx="5842345" cy="1418253"/>
      </dsp:txXfrm>
    </dsp:sp>
    <dsp:sp modelId="{AA91BCCB-3937-4266-8BAD-D5E413017FB8}">
      <dsp:nvSpPr>
        <dsp:cNvPr id="0" name=""/>
        <dsp:cNvSpPr/>
      </dsp:nvSpPr>
      <dsp:spPr>
        <a:xfrm>
          <a:off x="2744879" y="1595534"/>
          <a:ext cx="354563" cy="35456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5769AB-EDA4-44BB-A302-7B0BEC70518B}">
      <dsp:nvSpPr>
        <dsp:cNvPr id="0" name=""/>
        <dsp:cNvSpPr/>
      </dsp:nvSpPr>
      <dsp:spPr>
        <a:xfrm>
          <a:off x="5929517" y="2127379"/>
          <a:ext cx="1723675" cy="1418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220472" numCol="1" spcCol="1270" anchor="t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3100" kern="1200" dirty="0"/>
        </a:p>
      </dsp:txBody>
      <dsp:txXfrm>
        <a:off x="5929517" y="2127379"/>
        <a:ext cx="1723675" cy="1418253"/>
      </dsp:txXfrm>
    </dsp:sp>
    <dsp:sp modelId="{2AA6F15A-4CFD-4C58-A182-DC639470E47E}">
      <dsp:nvSpPr>
        <dsp:cNvPr id="0" name=""/>
        <dsp:cNvSpPr/>
      </dsp:nvSpPr>
      <dsp:spPr>
        <a:xfrm>
          <a:off x="4991155" y="1614989"/>
          <a:ext cx="354563" cy="35456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666A33-B5C0-43A8-84E7-3E36826C6F7C}">
      <dsp:nvSpPr>
        <dsp:cNvPr id="0" name=""/>
        <dsp:cNvSpPr/>
      </dsp:nvSpPr>
      <dsp:spPr>
        <a:xfrm>
          <a:off x="7739376" y="0"/>
          <a:ext cx="1723675" cy="1418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220472" numCol="1" spcCol="1270" anchor="b" anchorCtr="1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31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BE" sz="2400" kern="1200"/>
        </a:p>
      </dsp:txBody>
      <dsp:txXfrm>
        <a:off x="7739376" y="0"/>
        <a:ext cx="1723675" cy="1418253"/>
      </dsp:txXfrm>
    </dsp:sp>
    <dsp:sp modelId="{D6750ACC-6827-4826-A4D9-469976F04FAA}">
      <dsp:nvSpPr>
        <dsp:cNvPr id="0" name=""/>
        <dsp:cNvSpPr/>
      </dsp:nvSpPr>
      <dsp:spPr>
        <a:xfrm>
          <a:off x="6789686" y="1585805"/>
          <a:ext cx="354563" cy="35456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70708D0-487B-478D-A902-BB916C774F2A}" type="datetimeFigureOut">
              <a:rPr lang="fr-BE" smtClean="0"/>
              <a:t>31-08-23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F57BB32-87F7-428F-91E9-AB488B8FAB7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26569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BE" dirty="0">
              <a:solidFill>
                <a:srgbClr val="FF0000"/>
              </a:solidFill>
            </a:endParaRPr>
          </a:p>
        </p:txBody>
      </p:sp>
      <p:sp>
        <p:nvSpPr>
          <p:cNvPr id="4096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7A741B-19EC-4326-977F-5CD2821725CE}" type="slidenum">
              <a:rPr lang="fr-B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fr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50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7BB32-87F7-428F-91E9-AB488B8FAB72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32956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05EBD7-89D2-4234-A6F0-6B5A5232A9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0D96EFE-4E8E-42ED-A0F5-9665FA2D6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871B7E-ADE1-4EBE-8D91-71C94F307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DFEB-8D97-4DA3-B175-D6B5D76A746B}" type="datetimeFigureOut">
              <a:rPr lang="fr-BE" smtClean="0"/>
              <a:t>31-08-23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70B9F2-A692-4CB7-BD36-4CB7AA8EC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683F58-BA5B-4E91-B075-321EE9BA5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37F66-15DA-41E5-93E3-DA3D944A842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94068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26BE02-1CE6-4349-9DD3-1EDCC3483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4055E2A-D506-4B70-89A9-3AB280AF0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353ACE-1ACD-4F4C-B4F9-B4A820E19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DFEB-8D97-4DA3-B175-D6B5D76A746B}" type="datetimeFigureOut">
              <a:rPr lang="fr-BE" smtClean="0"/>
              <a:t>31-08-23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4100E1-34A5-4F69-898A-09AED2A04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55C9CC-A37B-4864-A980-DCBFF530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37F66-15DA-41E5-93E3-DA3D944A842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75576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12511AB-FA84-418C-B7F4-F05946F793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D6B7B6E-AE2D-469E-A324-E67248990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7FAA43-7AF8-4551-8150-9296F1B8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DFEB-8D97-4DA3-B175-D6B5D76A746B}" type="datetimeFigureOut">
              <a:rPr lang="fr-BE" smtClean="0"/>
              <a:t>31-08-23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DA3700-0CD8-49E1-92FC-CA948FFE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2CB099-E455-498D-97E5-F5B2F14FF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37F66-15DA-41E5-93E3-DA3D944A842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0400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DA9A50-297B-499E-8479-0C1835D58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13086D-4185-40A9-B2A8-4A81D8D30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BF678D-C019-43CD-9839-0A4554E53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DFEB-8D97-4DA3-B175-D6B5D76A746B}" type="datetimeFigureOut">
              <a:rPr lang="fr-BE" smtClean="0"/>
              <a:t>31-08-23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129758-CD70-4BEA-B6B1-A6B9E3673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01A7EF-BF41-4EE6-9817-73B5A6EC5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37F66-15DA-41E5-93E3-DA3D944A842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9437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0FF3C3-2C96-4099-9132-9A013C57B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3ECA9A-13AB-4B48-ABBD-E7BB580DB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C69DC2-AA3F-4232-A091-5BAB31036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DFEB-8D97-4DA3-B175-D6B5D76A746B}" type="datetimeFigureOut">
              <a:rPr lang="fr-BE" smtClean="0"/>
              <a:t>31-08-23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D94E11-8B19-4929-BB99-234C427D3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FC14C2-D78A-43CC-AB5A-CBDA1311C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37F66-15DA-41E5-93E3-DA3D944A842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3258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68C2F6-C2C1-46DA-9CE8-C1DB947E3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BF962A-CEA7-469D-BD1A-38FC2E6763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A10A499-B493-4E62-9AEE-43BB4CB8A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47D97B0-BE52-4FB2-A48C-FFF30224B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DFEB-8D97-4DA3-B175-D6B5D76A746B}" type="datetimeFigureOut">
              <a:rPr lang="fr-BE" smtClean="0"/>
              <a:t>31-08-23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46B84AA-CC4D-4BBF-AD3A-966CFB493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F36229-B630-4A34-AEFD-611DE2D7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37F66-15DA-41E5-93E3-DA3D944A842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20534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53E8F6-D2F8-41D2-91BD-B8253D1F6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4FB799-8E5E-4632-ACA3-4CBC50F4E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862B1B1-6C09-4B13-84D0-1280EA01B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BAF134A-59A1-40A7-ACE4-CDB1A9926F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8491C20-5D52-4FE1-AE36-089734023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8CD9F15-7819-467F-8873-6F2E5BDFC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DFEB-8D97-4DA3-B175-D6B5D76A746B}" type="datetimeFigureOut">
              <a:rPr lang="fr-BE" smtClean="0"/>
              <a:t>31-08-23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EE3384D-6EAA-474E-AD3D-C06A97E95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54A3BE1-8118-49D5-A0EA-D6738DDB4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37F66-15DA-41E5-93E3-DA3D944A842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27691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BB770-6986-401D-BBFC-8A5457BE0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AF2130D-BE58-45DC-9395-D46556F77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DFEB-8D97-4DA3-B175-D6B5D76A746B}" type="datetimeFigureOut">
              <a:rPr lang="fr-BE" smtClean="0"/>
              <a:t>31-08-23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919E51-0C51-4C55-A5D5-1FC6FFE3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4FE3598-043A-44BB-8BF7-AE5625474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37F66-15DA-41E5-93E3-DA3D944A842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4026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4DB1D47-886A-4A76-BF10-48A29A425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DFEB-8D97-4DA3-B175-D6B5D76A746B}" type="datetimeFigureOut">
              <a:rPr lang="fr-BE" smtClean="0"/>
              <a:t>31-08-23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7FF48F7-5534-4882-B433-CDF3F486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5AB246-C685-44DF-ABE8-ED6DA05B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37F66-15DA-41E5-93E3-DA3D944A842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61144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7B6CB-27BB-41B7-BDD4-8279D9552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7999CD-7936-40A8-80A8-B3CB9CD05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EF3B6D-4C08-4F41-9174-0DB315E2E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C3F1B7D-7E80-4849-8D3E-B7CE7F504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DFEB-8D97-4DA3-B175-D6B5D76A746B}" type="datetimeFigureOut">
              <a:rPr lang="fr-BE" smtClean="0"/>
              <a:t>31-08-23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5B3F12A-2DDB-4B5C-83F1-B59D76BE6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FB526C-8948-4015-B3D7-3209D6B9D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37F66-15DA-41E5-93E3-DA3D944A842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69084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B11B67-0996-4E95-9AB3-79737BD6C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6B11CD2-3DF6-40B3-98B9-9392B4FD3B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C22E833-90A4-4087-A844-1EC7F7867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4374A8-5FC2-4A79-9448-79AF69BC2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DFEB-8D97-4DA3-B175-D6B5D76A746B}" type="datetimeFigureOut">
              <a:rPr lang="fr-BE" smtClean="0"/>
              <a:t>31-08-23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70971D-B6A3-4E46-B090-AA2CAC571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C223B76-8755-41ED-8922-52F9A750A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37F66-15DA-41E5-93E3-DA3D944A842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94458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240786B-7C5F-4015-B19B-E862F607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2EE0A53-7314-4459-B7E5-660211C13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1E3025-C845-4D37-93E1-0F42A86E2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DDFEB-8D97-4DA3-B175-D6B5D76A746B}" type="datetimeFigureOut">
              <a:rPr lang="fr-BE" smtClean="0"/>
              <a:t>31-08-23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90790E-FCEA-4886-861E-2BCEC5156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E8F054-69EF-495D-AA73-93D49B39C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37F66-15DA-41E5-93E3-DA3D944A842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7938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10" Type="http://schemas.openxmlformats.org/officeDocument/2006/relationships/image" Target="../media/image74.emf"/><Relationship Id="rId4" Type="http://schemas.openxmlformats.org/officeDocument/2006/relationships/image" Target="../media/image68.emf"/><Relationship Id="rId9" Type="http://schemas.openxmlformats.org/officeDocument/2006/relationships/image" Target="../media/image7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emf"/><Relationship Id="rId7" Type="http://schemas.openxmlformats.org/officeDocument/2006/relationships/image" Target="../media/image81.jpe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emf"/><Relationship Id="rId10" Type="http://schemas.openxmlformats.org/officeDocument/2006/relationships/image" Target="../media/image84.emf"/><Relationship Id="rId4" Type="http://schemas.openxmlformats.org/officeDocument/2006/relationships/image" Target="../media/image78.emf"/><Relationship Id="rId9" Type="http://schemas.openxmlformats.org/officeDocument/2006/relationships/image" Target="../media/image8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bing.com/images/search?view=detailV2&amp;ccid=Y3d6GkLl&amp;id=FAA0EF97BF672E4BA8B1667B30BD0E15C65BC4BF&amp;thid=OIP.Y3d6GkLl1RmQG1a3KvOQUwHaHa&amp;q=pictogramme+facebook&amp;simid=608020182572468050&amp;selectedIndex=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0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tags" Target="../tags/tag4.xml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image" Target="../media/image15.png"/><Relationship Id="rId3" Type="http://schemas.openxmlformats.org/officeDocument/2006/relationships/tags" Target="../tags/tag7.xml"/><Relationship Id="rId21" Type="http://schemas.openxmlformats.org/officeDocument/2006/relationships/image" Target="../media/image3.jpeg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image" Target="../media/image6.png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image" Target="../media/image14.png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image" Target="../media/image13.png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image" Target="../media/image12.jpeg"/><Relationship Id="rId27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image" Target="../media/image18.pn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17.png"/><Relationship Id="rId2" Type="http://schemas.openxmlformats.org/officeDocument/2006/relationships/tags" Target="../tags/tag25.xml"/><Relationship Id="rId16" Type="http://schemas.openxmlformats.org/officeDocument/2006/relationships/image" Target="../media/image9.png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6.png"/><Relationship Id="rId5" Type="http://schemas.openxmlformats.org/officeDocument/2006/relationships/tags" Target="../tags/tag28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46B2B5-9A88-49EA-9CF1-82CD848C4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   </a:t>
            </a:r>
            <a:br>
              <a:rPr lang="fr-BE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4B9715-EA53-4A1A-B669-9DD57EE2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5174"/>
            <a:ext cx="10515600" cy="457179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</a:t>
            </a:r>
          </a:p>
          <a:p>
            <a:pPr marL="0" indent="0" algn="ctr">
              <a:buNone/>
            </a:pPr>
            <a:r>
              <a:rPr lang="fr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	</a:t>
            </a:r>
          </a:p>
          <a:p>
            <a:pPr marL="0" indent="0" algn="ctr">
              <a:buNone/>
            </a:pPr>
            <a:r>
              <a:rPr lang="fr-BE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Assemblée Générale Ordinaire</a:t>
            </a:r>
          </a:p>
          <a:p>
            <a:pPr marL="0" indent="0" algn="ctr">
              <a:buNone/>
            </a:pPr>
            <a:r>
              <a:rPr lang="fr-BE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28 juin 2023</a:t>
            </a:r>
          </a:p>
          <a:p>
            <a:pPr marL="0" indent="0" algn="ctr">
              <a:buNone/>
            </a:pPr>
            <a:r>
              <a:rPr lang="fr-BE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</a:t>
            </a:r>
          </a:p>
          <a:p>
            <a:pPr marL="0" indent="0" algn="ctr">
              <a:buNone/>
            </a:pPr>
            <a:r>
              <a:rPr lang="fr-BE" sz="2200" b="1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      </a:t>
            </a:r>
            <a:r>
              <a:rPr lang="fr-BE" sz="2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Frasnes</a:t>
            </a:r>
            <a:r>
              <a:rPr lang="fr-BE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-lez-Gosselies</a:t>
            </a:r>
          </a:p>
          <a:p>
            <a:pPr marL="0" indent="0" algn="ctr">
              <a:buNone/>
            </a:pPr>
            <a:r>
              <a:rPr lang="fr-BE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</a:t>
            </a:r>
          </a:p>
          <a:p>
            <a:pPr marL="0" indent="0" algn="ctr">
              <a:buNone/>
            </a:pPr>
            <a:endParaRPr lang="fr-B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endParaRPr lang="fr-B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endParaRPr lang="fr-B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fr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8833B8-315E-4CF2-9DEF-8847E45DF5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84" y="1605173"/>
            <a:ext cx="3315452" cy="24072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E2DE13-E02E-497B-9685-EC786A0B7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34" y="4877621"/>
            <a:ext cx="3005588" cy="1152244"/>
          </a:xfrm>
          <a:prstGeom prst="rect">
            <a:avLst/>
          </a:prstGeom>
        </p:spPr>
      </p:pic>
      <p:pic>
        <p:nvPicPr>
          <p:cNvPr id="7" name="Image 6" descr="images1LK6GL5R">
            <a:extLst>
              <a:ext uri="{FF2B5EF4-FFF2-40B4-BE49-F238E27FC236}">
                <a16:creationId xmlns:a16="http://schemas.microsoft.com/office/drawing/2014/main" id="{7020B469-30D4-48C0-B725-6F9E44F76736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26344" y="5166805"/>
            <a:ext cx="822807" cy="7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2365E41-C4D1-45ED-9383-3BC8699B982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389" y="5012295"/>
            <a:ext cx="756920" cy="88289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B66C869-9456-B6F8-9663-44DE3FE087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325" y="5109119"/>
            <a:ext cx="825230" cy="82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56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2CB15A-2D6A-4FF1-8342-E1310538A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06" y="742292"/>
            <a:ext cx="10515600" cy="859417"/>
          </a:xfrm>
        </p:spPr>
        <p:txBody>
          <a:bodyPr>
            <a:normAutofit/>
          </a:bodyPr>
          <a:lstStyle/>
          <a:p>
            <a:r>
              <a:rPr lang="fr-BE" sz="2800" b="1" dirty="0">
                <a:solidFill>
                  <a:schemeClr val="accent5">
                    <a:lumMod val="50000"/>
                  </a:schemeClr>
                </a:solidFill>
              </a:rPr>
              <a:t>Projet « Produits locaux »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E63F68F-E257-47C9-B5A3-96299F810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6106" y="1463311"/>
            <a:ext cx="4639826" cy="443052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fr-BE" sz="2600" dirty="0">
                <a:solidFill>
                  <a:prstClr val="black"/>
                </a:solidFill>
              </a:rPr>
              <a:t>Bilan 2022 </a:t>
            </a:r>
          </a:p>
          <a:p>
            <a:r>
              <a:rPr lang="fr-FR" sz="1800" b="0" i="0" u="none" strike="noStrike" baseline="0" dirty="0">
                <a:latin typeface="CIDFont+F1"/>
              </a:rPr>
              <a:t>Les “Fermes en Fête”: 6 évènements festifs </a:t>
            </a:r>
            <a:r>
              <a:rPr lang="fr-FR" sz="900" dirty="0">
                <a:latin typeface="CIDFont+F1"/>
              </a:rPr>
              <a:t> : </a:t>
            </a:r>
            <a:endParaRPr lang="fr-FR" sz="1800" b="0" i="0" u="none" strike="noStrike" baseline="0" dirty="0">
              <a:latin typeface="CIDFont+F1"/>
            </a:endParaRPr>
          </a:p>
          <a:p>
            <a:pPr algn="l"/>
            <a:r>
              <a:rPr lang="fr-FR" sz="1800" b="0" i="0" u="none" strike="noStrike" baseline="0" dirty="0">
                <a:latin typeface="CIDFont+F1"/>
              </a:rPr>
              <a:t>Clôture de l’accompagnement des porteurs de projet “Circuits courts” </a:t>
            </a:r>
          </a:p>
          <a:p>
            <a:r>
              <a:rPr lang="fr-FR" sz="1800" dirty="0">
                <a:latin typeface="CIDFont+F1"/>
              </a:rPr>
              <a:t>Soutien à la mise en place d’une coopérative de distribution de produits locaux : lancement EPICOEUR (Mai 2022)</a:t>
            </a:r>
          </a:p>
          <a:p>
            <a:r>
              <a:rPr lang="fr-FR" sz="1800" dirty="0">
                <a:latin typeface="CIDFont+F1"/>
              </a:rPr>
              <a:t>Gestion temporaire de l’Atelier rural (4 mois)</a:t>
            </a:r>
          </a:p>
          <a:p>
            <a:r>
              <a:rPr lang="fr-FR" sz="1800" dirty="0">
                <a:latin typeface="CIDFont+F1"/>
              </a:rPr>
              <a:t>Création de la coopérative AGRICOEUR POLE CIRCUIT-COURTS (</a:t>
            </a:r>
            <a:r>
              <a:rPr lang="fr-FR" sz="1800" dirty="0" err="1">
                <a:latin typeface="CIDFont+F1"/>
              </a:rPr>
              <a:t>Oct</a:t>
            </a:r>
            <a:r>
              <a:rPr lang="fr-FR" sz="1800" dirty="0">
                <a:latin typeface="CIDFont+F1"/>
              </a:rPr>
              <a:t> 2022)</a:t>
            </a:r>
          </a:p>
          <a:p>
            <a:pPr algn="l"/>
            <a:r>
              <a:rPr lang="fr-FR" sz="1800" b="0" i="0" u="none" strike="noStrike" baseline="0" dirty="0">
                <a:latin typeface="CIDFont+F1"/>
              </a:rPr>
              <a:t>Réponse</a:t>
            </a:r>
            <a:r>
              <a:rPr lang="fr-FR" sz="1800" dirty="0">
                <a:latin typeface="CIDFont+F1"/>
              </a:rPr>
              <a:t>s Appels à projet TL et RELOC </a:t>
            </a:r>
            <a:endParaRPr lang="fr-FR" sz="1800" b="0" i="0" u="none" strike="noStrike" baseline="0" dirty="0">
              <a:latin typeface="CIDFont+F1"/>
            </a:endParaRPr>
          </a:p>
          <a:p>
            <a:pPr algn="l"/>
            <a:endParaRPr lang="fr-BE" sz="900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fr-BE" dirty="0"/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7E164441-ECD5-0A03-A951-903D294F679E}"/>
              </a:ext>
            </a:extLst>
          </p:cNvPr>
          <p:cNvSpPr txBox="1">
            <a:spLocks/>
          </p:cNvSpPr>
          <p:nvPr/>
        </p:nvSpPr>
        <p:spPr>
          <a:xfrm>
            <a:off x="6027906" y="3929975"/>
            <a:ext cx="5424524" cy="26040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BE" sz="2600" dirty="0">
                <a:solidFill>
                  <a:prstClr val="black"/>
                </a:solidFill>
              </a:rPr>
              <a:t>Perspectives 2023</a:t>
            </a:r>
          </a:p>
          <a:p>
            <a:pPr algn="l"/>
            <a:r>
              <a:rPr lang="fr-FR" sz="1800" b="0" i="0" u="none" strike="noStrike" baseline="0" dirty="0">
                <a:latin typeface="CIDFont+F1"/>
              </a:rPr>
              <a:t>Lancement du projet de HUB Circuits-courts Agricoeur (travaux – communication – Gouvernance)</a:t>
            </a:r>
          </a:p>
          <a:p>
            <a:pPr algn="l"/>
            <a:r>
              <a:rPr lang="fr-FR" sz="1800" b="0" i="0" u="none" strike="noStrike" baseline="0" dirty="0">
                <a:latin typeface="CIDFont+F1"/>
              </a:rPr>
              <a:t>Soutien à Epicoeur</a:t>
            </a:r>
          </a:p>
          <a:p>
            <a:pPr algn="l"/>
            <a:r>
              <a:rPr lang="fr-FR" sz="2400" b="1" dirty="0">
                <a:latin typeface="CIDFont+F1"/>
              </a:rPr>
              <a:t>Foire agricole Sept 2023</a:t>
            </a:r>
          </a:p>
          <a:p>
            <a:pPr algn="l"/>
            <a:r>
              <a:rPr lang="fr-BE" sz="1600" b="1" dirty="0">
                <a:solidFill>
                  <a:prstClr val="black"/>
                </a:solidFill>
              </a:rPr>
              <a:t>Clôture du projet « Circuits-court » : 31/12/2023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9898FC82-E1F4-DFBE-2F5E-23E08960C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584" y="819366"/>
            <a:ext cx="2297344" cy="195227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DEB971D-BE7C-DC3F-482C-4A75BCA87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168" y="819366"/>
            <a:ext cx="2266251" cy="19952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2F9A84-92B5-8561-632F-1BFE84F632CB}"/>
              </a:ext>
            </a:extLst>
          </p:cNvPr>
          <p:cNvSpPr/>
          <p:nvPr/>
        </p:nvSpPr>
        <p:spPr>
          <a:xfrm>
            <a:off x="506105" y="314900"/>
            <a:ext cx="3565729" cy="510552"/>
          </a:xfrm>
          <a:prstGeom prst="rect">
            <a:avLst/>
          </a:prstGeom>
          <a:solidFill>
            <a:srgbClr val="8D6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1AC575D-2730-996C-E7C1-746E5993C4B7}"/>
              </a:ext>
            </a:extLst>
          </p:cNvPr>
          <p:cNvSpPr txBox="1">
            <a:spLocks/>
          </p:cNvSpPr>
          <p:nvPr/>
        </p:nvSpPr>
        <p:spPr>
          <a:xfrm>
            <a:off x="572171" y="337970"/>
            <a:ext cx="3433596" cy="51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Bilan et perspectives</a:t>
            </a:r>
            <a:endParaRPr lang="fr-B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818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9CC4813-20EC-0B41-370B-E7ED247873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646" y="3068258"/>
            <a:ext cx="3492327" cy="26192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32D6E6B-6F6E-3DBB-E5B9-5604739CA5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647" y="354887"/>
            <a:ext cx="3492327" cy="261924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BFA9433-154F-98DF-1113-2FF8A02F79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6499" y="3427759"/>
            <a:ext cx="2876007" cy="21570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491AD1A-281B-60B8-337A-D879D4EFE3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260" y="172566"/>
            <a:ext cx="3735422" cy="2801566"/>
          </a:xfrm>
          <a:prstGeom prst="rect">
            <a:avLst/>
          </a:prstGeom>
        </p:spPr>
      </p:pic>
      <p:pic>
        <p:nvPicPr>
          <p:cNvPr id="6" name="Image 5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33CE643D-E1EC-9B5C-BAF3-5D75E9AACB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26" y="172566"/>
            <a:ext cx="4203400" cy="280156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51A4E4-4731-0EB4-976F-80027E555D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9855" y="3427759"/>
            <a:ext cx="2876004" cy="215700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9C231F1-EEBD-0CBC-6E1C-9A57DD23CC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26" y="3068258"/>
            <a:ext cx="3397509" cy="254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93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27D59CF-477D-7F25-9B0D-C50F1860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56" t="24993" r="43510" b="16454"/>
          <a:stretch/>
        </p:blipFill>
        <p:spPr>
          <a:xfrm>
            <a:off x="434502" y="4354058"/>
            <a:ext cx="1750978" cy="17891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48618D9-F3AC-9965-6CB8-B5856DF35D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0" t="13744" r="25247" b="11282"/>
          <a:stretch/>
        </p:blipFill>
        <p:spPr>
          <a:xfrm>
            <a:off x="162127" y="173049"/>
            <a:ext cx="2023353" cy="404670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3DCBA92-17C5-C665-74C5-9ECCB3AFAD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9" r="13214"/>
          <a:stretch/>
        </p:blipFill>
        <p:spPr>
          <a:xfrm>
            <a:off x="6050021" y="4537536"/>
            <a:ext cx="4281402" cy="18774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5FC500C-3B29-D284-6FC3-48BD0D763A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915" y="2335681"/>
            <a:ext cx="2119583" cy="3768147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D87E7ED7-D775-69C6-B368-4DC6AF6D5D98}"/>
              </a:ext>
            </a:extLst>
          </p:cNvPr>
          <p:cNvGrpSpPr/>
          <p:nvPr/>
        </p:nvGrpSpPr>
        <p:grpSpPr>
          <a:xfrm>
            <a:off x="2409437" y="2945462"/>
            <a:ext cx="3686563" cy="1931338"/>
            <a:chOff x="2606506" y="2509933"/>
            <a:chExt cx="8503293" cy="3854709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D0AE137-FCCF-17B2-6C01-D74729FD4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69"/>
            <a:stretch/>
          </p:blipFill>
          <p:spPr>
            <a:xfrm>
              <a:off x="2606506" y="2509933"/>
              <a:ext cx="8397240" cy="38547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6CF9B55-6312-A1D5-AFB2-19B3EF587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009" y="2733892"/>
              <a:ext cx="2963586" cy="17867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BAEF78A-DFE0-59C7-E862-BD1488C26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6942" y="2698637"/>
              <a:ext cx="4462857" cy="18733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E0294ACD-1A9E-5FA6-0735-DDE62D397C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41" y="293681"/>
            <a:ext cx="3606593" cy="2455381"/>
          </a:xfrm>
          <a:prstGeom prst="rect">
            <a:avLst/>
          </a:prstGeom>
        </p:spPr>
      </p:pic>
      <p:pic>
        <p:nvPicPr>
          <p:cNvPr id="16" name="Image 15" descr="Une image contenant maison, capture d’écran&#10;&#10;Description générée automatiquement">
            <a:extLst>
              <a:ext uri="{FF2B5EF4-FFF2-40B4-BE49-F238E27FC236}">
                <a16:creationId xmlns:a16="http://schemas.microsoft.com/office/drawing/2014/main" id="{001AFB7A-FD99-00CE-DF03-4617B8C82B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870" y="1502669"/>
            <a:ext cx="3527704" cy="1635590"/>
          </a:xfrm>
          <a:prstGeom prst="rect">
            <a:avLst/>
          </a:prstGeom>
        </p:spPr>
      </p:pic>
      <p:pic>
        <p:nvPicPr>
          <p:cNvPr id="3" name="Image 2" descr="Une image contenant Rectangle, carré, Plan&#10;&#10;Description générée automatiquement">
            <a:extLst>
              <a:ext uri="{FF2B5EF4-FFF2-40B4-BE49-F238E27FC236}">
                <a16:creationId xmlns:a16="http://schemas.microsoft.com/office/drawing/2014/main" id="{1F100018-DAA1-72C8-754D-DED85094A3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694" y="300712"/>
            <a:ext cx="3183804" cy="18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58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2CB15A-2D6A-4FF1-8342-E1310538A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06" y="742292"/>
            <a:ext cx="10515600" cy="859417"/>
          </a:xfrm>
        </p:spPr>
        <p:txBody>
          <a:bodyPr>
            <a:normAutofit/>
          </a:bodyPr>
          <a:lstStyle/>
          <a:p>
            <a:r>
              <a:rPr lang="fr-BE" sz="2800" b="1" dirty="0">
                <a:solidFill>
                  <a:schemeClr val="accent5">
                    <a:lumMod val="50000"/>
                  </a:schemeClr>
                </a:solidFill>
              </a:rPr>
              <a:t>Projet « Mobilité»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E63F68F-E257-47C9-B5A3-96299F810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6106" y="1463311"/>
            <a:ext cx="4639826" cy="443052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fr-BE" sz="2600" dirty="0">
                <a:solidFill>
                  <a:prstClr val="black"/>
                </a:solidFill>
              </a:rPr>
              <a:t>Bilan 2022 </a:t>
            </a:r>
          </a:p>
          <a:p>
            <a:r>
              <a:rPr lang="fr-FR" sz="1800" b="0" i="0" u="none" strike="noStrike" baseline="0" dirty="0">
                <a:latin typeface="CIDFont+F1"/>
              </a:rPr>
              <a:t>“Je pédale pour ma forme” éd 2022</a:t>
            </a:r>
          </a:p>
          <a:p>
            <a:pPr algn="l"/>
            <a:r>
              <a:rPr lang="fr-FR" sz="1800" b="0" i="0" u="none" strike="noStrike" baseline="0" dirty="0">
                <a:latin typeface="CIDFont+F1"/>
              </a:rPr>
              <a:t>Balisage, inauguration et promotion du réseau PN sur Les Bons Villers</a:t>
            </a:r>
          </a:p>
          <a:p>
            <a:r>
              <a:rPr lang="fr-FR" sz="1800" b="0" i="0" u="none" strike="noStrike" baseline="0" dirty="0">
                <a:latin typeface="CIDFont+F1"/>
              </a:rPr>
              <a:t>Campagne « Roule ma Poule » éd 2022</a:t>
            </a:r>
          </a:p>
          <a:p>
            <a:pPr algn="l"/>
            <a:r>
              <a:rPr lang="fr-FR" sz="1800" dirty="0">
                <a:latin typeface="CIDFont+F1"/>
              </a:rPr>
              <a:t>Poursuite sensibilisation écoles (cartes d’accessibilité)</a:t>
            </a:r>
          </a:p>
          <a:p>
            <a:r>
              <a:rPr lang="fr-FR" sz="1800" dirty="0">
                <a:latin typeface="CIDFont+F1"/>
              </a:rPr>
              <a:t>Participation/Appui  à de nbreux évènements et stands ( fête du GRACQ, bourse aux vélos, etc.)</a:t>
            </a:r>
            <a:endParaRPr lang="fr-BE" sz="1800" dirty="0">
              <a:latin typeface="CIDFont+F1"/>
            </a:endParaRP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7E164441-ECD5-0A03-A951-903D294F679E}"/>
              </a:ext>
            </a:extLst>
          </p:cNvPr>
          <p:cNvSpPr txBox="1">
            <a:spLocks/>
          </p:cNvSpPr>
          <p:nvPr/>
        </p:nvSpPr>
        <p:spPr>
          <a:xfrm>
            <a:off x="6027906" y="4786009"/>
            <a:ext cx="5424524" cy="16050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BE" sz="2600" dirty="0">
                <a:solidFill>
                  <a:prstClr val="black"/>
                </a:solidFill>
              </a:rPr>
              <a:t>Perspectives 2023</a:t>
            </a:r>
          </a:p>
          <a:p>
            <a:r>
              <a:rPr lang="fr-FR" sz="1800" b="0" i="0" u="none" strike="noStrike" baseline="0" dirty="0">
                <a:latin typeface="CIDFont+F1"/>
              </a:rPr>
              <a:t>Réimpression des cartes </a:t>
            </a:r>
          </a:p>
          <a:p>
            <a:r>
              <a:rPr lang="fr-FR" sz="1800" b="0" i="0" u="none" strike="noStrike" baseline="0" dirty="0">
                <a:latin typeface="CIDFont+F1"/>
              </a:rPr>
              <a:t>Rapport final </a:t>
            </a:r>
          </a:p>
          <a:p>
            <a:r>
              <a:rPr lang="fr-FR" sz="1800" b="0" i="0" u="none" strike="noStrike" baseline="0" dirty="0">
                <a:latin typeface="CIDFont+F1"/>
              </a:rPr>
              <a:t>Clôture du projet en mars 2023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488F8A2-D532-7C63-1680-803EF9888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0501" y="742292"/>
            <a:ext cx="1238623" cy="238053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B330C7B-6E86-1BC6-425C-92D86D1F4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700" y="866734"/>
            <a:ext cx="3118219" cy="20723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C93591-4E91-1428-3EDD-FB130B5F878F}"/>
              </a:ext>
            </a:extLst>
          </p:cNvPr>
          <p:cNvSpPr/>
          <p:nvPr/>
        </p:nvSpPr>
        <p:spPr>
          <a:xfrm>
            <a:off x="506105" y="314900"/>
            <a:ext cx="3565729" cy="510552"/>
          </a:xfrm>
          <a:prstGeom prst="rect">
            <a:avLst/>
          </a:prstGeom>
          <a:solidFill>
            <a:srgbClr val="8D6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BF2854F6-ED3F-DA86-F81B-AF28AE0C67A9}"/>
              </a:ext>
            </a:extLst>
          </p:cNvPr>
          <p:cNvSpPr txBox="1">
            <a:spLocks/>
          </p:cNvSpPr>
          <p:nvPr/>
        </p:nvSpPr>
        <p:spPr>
          <a:xfrm>
            <a:off x="572171" y="337970"/>
            <a:ext cx="3433596" cy="51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Bilan et perspectives</a:t>
            </a:r>
            <a:endParaRPr lang="fr-B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796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0CAFDA3-13FA-CA29-414A-E4A10A8FD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848" y="434861"/>
            <a:ext cx="3271068" cy="218016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958F390-7895-FEFC-14AD-7987A6F0A6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698" y="1620386"/>
            <a:ext cx="2451242" cy="305450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E054F75-6652-08D2-B4FA-08C138B9E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084" y="190171"/>
            <a:ext cx="2171812" cy="305450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B162575-1BCA-DFD1-71C3-3547AF824D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293" y="2727831"/>
            <a:ext cx="3053247" cy="22899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0C933B-58A7-85F5-267F-DBE25DB39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24" y="434861"/>
            <a:ext cx="2546657" cy="36411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C60ED39-439D-AB68-18B7-6B447DD1C7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25" y="4245263"/>
            <a:ext cx="3186176" cy="212506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E17E5D9-3446-580A-EF4F-D90A571F96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754" y="3429000"/>
            <a:ext cx="2322549" cy="323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91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2CB15A-2D6A-4FF1-8342-E1310538A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06" y="742292"/>
            <a:ext cx="10515600" cy="859417"/>
          </a:xfrm>
        </p:spPr>
        <p:txBody>
          <a:bodyPr>
            <a:normAutofit/>
          </a:bodyPr>
          <a:lstStyle/>
          <a:p>
            <a:r>
              <a:rPr lang="fr-BE" sz="2800" b="1" dirty="0">
                <a:solidFill>
                  <a:schemeClr val="accent5">
                    <a:lumMod val="50000"/>
                  </a:schemeClr>
                </a:solidFill>
              </a:rPr>
              <a:t>Projet Centre de formation Métier du terroir et ETM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E63F68F-E257-47C9-B5A3-96299F810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6106" y="1676610"/>
            <a:ext cx="4639826" cy="443052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fr-BE" sz="2600" dirty="0">
                <a:solidFill>
                  <a:prstClr val="black"/>
                </a:solidFill>
              </a:rPr>
              <a:t>Bilan 2022 </a:t>
            </a:r>
          </a:p>
          <a:p>
            <a:r>
              <a:rPr lang="fr-FR" sz="1800" dirty="0">
                <a:latin typeface="CIDFont+F1"/>
              </a:rPr>
              <a:t>Poursuite des travaux d’équipement des Jardins d’Agricoeur (adduction d’eau, …) </a:t>
            </a:r>
          </a:p>
          <a:p>
            <a:r>
              <a:rPr lang="fr-FR" sz="1800" dirty="0">
                <a:latin typeface="CIDFont+F1"/>
              </a:rPr>
              <a:t>Poursuite accompagnement des 5 porteurs de projet (Suivi, réseautage, …) -&gt; lien vers l’atelier </a:t>
            </a:r>
          </a:p>
          <a:p>
            <a:pPr algn="l"/>
            <a:r>
              <a:rPr lang="fr-FR" sz="1800" b="0" i="0" u="none" strike="noStrike" baseline="0" dirty="0">
                <a:latin typeface="CIDFont+F1"/>
              </a:rPr>
              <a:t>Quelques formations continues (séchage de plantes, …)</a:t>
            </a:r>
          </a:p>
          <a:p>
            <a:pPr algn="l"/>
            <a:r>
              <a:rPr lang="fr-FR" sz="1800" dirty="0">
                <a:latin typeface="CIDFont+F1"/>
              </a:rPr>
              <a:t>Implication dans le projet de HUB</a:t>
            </a:r>
          </a:p>
          <a:p>
            <a:pPr algn="l"/>
            <a:r>
              <a:rPr lang="fr-FR" sz="1800" b="0" i="0" u="none" strike="noStrike" baseline="0" dirty="0">
                <a:latin typeface="CIDFont+F1"/>
              </a:rPr>
              <a:t>Coopération Espace Test Maraichers Wallons: </a:t>
            </a:r>
          </a:p>
          <a:p>
            <a:pPr lvl="1"/>
            <a:r>
              <a:rPr lang="fr-FR" sz="1400" b="0" i="0" u="none" strike="noStrike" baseline="0" dirty="0">
                <a:latin typeface="CIDFont+F1"/>
              </a:rPr>
              <a:t>La rencontre des maraichers (120 participants) </a:t>
            </a:r>
          </a:p>
          <a:p>
            <a:pPr marL="0" indent="0" algn="l">
              <a:buNone/>
            </a:pPr>
            <a:endParaRPr lang="fr-FR" sz="1900" dirty="0">
              <a:latin typeface="CIDFont+F1"/>
            </a:endParaRPr>
          </a:p>
          <a:p>
            <a:pPr marL="0" indent="0" algn="l">
              <a:buNone/>
            </a:pPr>
            <a:endParaRPr lang="fr-FR" sz="1900" u="sng" dirty="0">
              <a:latin typeface="CIDFont+F1"/>
            </a:endParaRPr>
          </a:p>
          <a:p>
            <a:pPr marL="0" indent="0" algn="l">
              <a:buNone/>
            </a:pPr>
            <a:endParaRPr lang="fr-BE" dirty="0"/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7E164441-ECD5-0A03-A951-903D294F679E}"/>
              </a:ext>
            </a:extLst>
          </p:cNvPr>
          <p:cNvSpPr txBox="1">
            <a:spLocks/>
          </p:cNvSpPr>
          <p:nvPr/>
        </p:nvSpPr>
        <p:spPr>
          <a:xfrm>
            <a:off x="6027906" y="3891871"/>
            <a:ext cx="5424524" cy="249920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BE" sz="2600" dirty="0">
                <a:solidFill>
                  <a:prstClr val="black"/>
                </a:solidFill>
              </a:rPr>
              <a:t>Perspectives 2023</a:t>
            </a:r>
          </a:p>
          <a:p>
            <a:r>
              <a:rPr lang="fr-FR" sz="2000" b="0" i="0" u="none" strike="noStrike" baseline="0" dirty="0">
                <a:latin typeface="CIDFont+F1"/>
              </a:rPr>
              <a:t>Poursuite des formations continues</a:t>
            </a:r>
          </a:p>
          <a:p>
            <a:r>
              <a:rPr lang="fr-FR" sz="2000" dirty="0">
                <a:latin typeface="CIDFont+F1"/>
              </a:rPr>
              <a:t>Développement d’une offre de formation à Agricoeur</a:t>
            </a:r>
          </a:p>
          <a:p>
            <a:r>
              <a:rPr lang="fr-FR" sz="2000" dirty="0">
                <a:latin typeface="CIDFont+F1"/>
              </a:rPr>
              <a:t>Gestion Espace Test Maraicher </a:t>
            </a:r>
          </a:p>
          <a:p>
            <a:r>
              <a:rPr lang="fr-FR" sz="2000" dirty="0">
                <a:latin typeface="CIDFont+F1"/>
              </a:rPr>
              <a:t>Poursuite des aménagements des Jardins </a:t>
            </a:r>
          </a:p>
          <a:p>
            <a:r>
              <a:rPr lang="fr-FR" sz="2000" b="0" i="0" u="none" strike="noStrike" baseline="0" dirty="0">
                <a:latin typeface="CIDFont+F1"/>
              </a:rPr>
              <a:t>Clôture du projet en </a:t>
            </a:r>
            <a:r>
              <a:rPr lang="fr-FR" sz="2000" b="0" i="0" u="none" strike="noStrike" baseline="0" dirty="0" err="1">
                <a:latin typeface="CIDFont+F1"/>
              </a:rPr>
              <a:t>déc</a:t>
            </a:r>
            <a:r>
              <a:rPr lang="fr-FR" sz="2000" b="0" i="0" u="none" strike="noStrike" baseline="0" dirty="0">
                <a:latin typeface="CIDFont+F1"/>
              </a:rPr>
              <a:t> 2023</a:t>
            </a:r>
          </a:p>
          <a:p>
            <a:endParaRPr lang="fr-B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72DF3B-9318-1DAA-7B69-B2C58019FBE4}"/>
              </a:ext>
            </a:extLst>
          </p:cNvPr>
          <p:cNvSpPr/>
          <p:nvPr/>
        </p:nvSpPr>
        <p:spPr>
          <a:xfrm>
            <a:off x="506105" y="314900"/>
            <a:ext cx="3565729" cy="510552"/>
          </a:xfrm>
          <a:prstGeom prst="rect">
            <a:avLst/>
          </a:prstGeom>
          <a:solidFill>
            <a:srgbClr val="8D6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27495FC-F7A8-62E3-4B52-7CB1363EF1C8}"/>
              </a:ext>
            </a:extLst>
          </p:cNvPr>
          <p:cNvSpPr txBox="1">
            <a:spLocks/>
          </p:cNvSpPr>
          <p:nvPr/>
        </p:nvSpPr>
        <p:spPr>
          <a:xfrm>
            <a:off x="572171" y="337970"/>
            <a:ext cx="3433596" cy="51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Bilan et perspectives</a:t>
            </a:r>
            <a:endParaRPr lang="fr-BE" sz="3600" dirty="0">
              <a:solidFill>
                <a:schemeClr val="bg1"/>
              </a:solidFill>
            </a:endParaRPr>
          </a:p>
        </p:txBody>
      </p:sp>
      <p:pic>
        <p:nvPicPr>
          <p:cNvPr id="8" name="image12.png">
            <a:extLst>
              <a:ext uri="{FF2B5EF4-FFF2-40B4-BE49-F238E27FC236}">
                <a16:creationId xmlns:a16="http://schemas.microsoft.com/office/drawing/2014/main" id="{B1E6B928-CE9C-3F23-660D-32D803756CD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889399" y="1523619"/>
            <a:ext cx="3424136" cy="197347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89034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ierre&#10;&#10;Description générée automatiquement">
            <a:extLst>
              <a:ext uri="{FF2B5EF4-FFF2-40B4-BE49-F238E27FC236}">
                <a16:creationId xmlns:a16="http://schemas.microsoft.com/office/drawing/2014/main" id="{D8D150B4-60E0-DAE5-005D-8CCF18F188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2658" y="950354"/>
            <a:ext cx="3175597" cy="2381698"/>
          </a:xfrm>
          <a:prstGeom prst="rect">
            <a:avLst/>
          </a:prstGeom>
        </p:spPr>
      </p:pic>
      <p:pic>
        <p:nvPicPr>
          <p:cNvPr id="4" name="Image 3" descr="Une image contenant extérieur, vieux, bois&#10;&#10;Description générée automatiquement">
            <a:extLst>
              <a:ext uri="{FF2B5EF4-FFF2-40B4-BE49-F238E27FC236}">
                <a16:creationId xmlns:a16="http://schemas.microsoft.com/office/drawing/2014/main" id="{48707079-62D8-9171-6D45-8480B30AE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386" y="1436672"/>
            <a:ext cx="3097258" cy="2322943"/>
          </a:xfrm>
          <a:prstGeom prst="rect">
            <a:avLst/>
          </a:prstGeom>
        </p:spPr>
      </p:pic>
      <p:pic>
        <p:nvPicPr>
          <p:cNvPr id="7" name="Image 6" descr="Une image contenant extérieur, ciel, terrain, camion&#10;&#10;Description générée automatiquement">
            <a:extLst>
              <a:ext uri="{FF2B5EF4-FFF2-40B4-BE49-F238E27FC236}">
                <a16:creationId xmlns:a16="http://schemas.microsoft.com/office/drawing/2014/main" id="{74961C62-DE34-26A3-2024-D03FCB6480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111" y="309345"/>
            <a:ext cx="3194118" cy="239558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106DEA1-B08B-CC7A-A138-FA9DEA3CF5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0901" y="1305751"/>
            <a:ext cx="2769430" cy="2077072"/>
          </a:xfrm>
          <a:prstGeom prst="rect">
            <a:avLst/>
          </a:prstGeom>
        </p:spPr>
      </p:pic>
      <p:pic>
        <p:nvPicPr>
          <p:cNvPr id="16" name="image36.jpg">
            <a:extLst>
              <a:ext uri="{FF2B5EF4-FFF2-40B4-BE49-F238E27FC236}">
                <a16:creationId xmlns:a16="http://schemas.microsoft.com/office/drawing/2014/main" id="{744354A1-2A77-D8CA-A2D3-7ED91680A7BC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328545" y="3973758"/>
            <a:ext cx="2077071" cy="2769430"/>
          </a:xfrm>
          <a:prstGeom prst="rect">
            <a:avLst/>
          </a:prstGeom>
          <a:ln/>
        </p:spPr>
      </p:pic>
      <p:pic>
        <p:nvPicPr>
          <p:cNvPr id="19" name="image23.png">
            <a:extLst>
              <a:ext uri="{FF2B5EF4-FFF2-40B4-BE49-F238E27FC236}">
                <a16:creationId xmlns:a16="http://schemas.microsoft.com/office/drawing/2014/main" id="{B44CD536-99F5-72A0-ADB5-0882BD03FC4B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7619926" y="2802732"/>
            <a:ext cx="3607541" cy="2555741"/>
          </a:xfrm>
          <a:prstGeom prst="rect">
            <a:avLst/>
          </a:prstGeom>
          <a:ln/>
        </p:spPr>
      </p:pic>
      <p:pic>
        <p:nvPicPr>
          <p:cNvPr id="18" name="image25.png">
            <a:extLst>
              <a:ext uri="{FF2B5EF4-FFF2-40B4-BE49-F238E27FC236}">
                <a16:creationId xmlns:a16="http://schemas.microsoft.com/office/drawing/2014/main" id="{FEB909B6-4605-5F2D-00AC-703849CF20C1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8924208" y="4731386"/>
            <a:ext cx="2771775" cy="191452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489019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2CB15A-2D6A-4FF1-8342-E1310538A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06" y="742292"/>
            <a:ext cx="10515600" cy="859417"/>
          </a:xfrm>
        </p:spPr>
        <p:txBody>
          <a:bodyPr>
            <a:normAutofit/>
          </a:bodyPr>
          <a:lstStyle/>
          <a:p>
            <a:r>
              <a:rPr lang="fr-BE" sz="2800" b="1" dirty="0">
                <a:solidFill>
                  <a:schemeClr val="accent5">
                    <a:lumMod val="50000"/>
                  </a:schemeClr>
                </a:solidFill>
              </a:rPr>
              <a:t>Projet « Coopération territoire d’Abbaye »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E63F68F-E257-47C9-B5A3-96299F810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6106" y="1676610"/>
            <a:ext cx="4639826" cy="443052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fr-BE" sz="2600" dirty="0">
                <a:solidFill>
                  <a:prstClr val="black"/>
                </a:solidFill>
              </a:rPr>
              <a:t>Bilan 2022 </a:t>
            </a:r>
          </a:p>
          <a:p>
            <a:r>
              <a:rPr lang="fr-FR" sz="1800" dirty="0">
                <a:latin typeface="CIDFont+F1"/>
              </a:rPr>
              <a:t>Colloque international au Portugal</a:t>
            </a:r>
          </a:p>
          <a:p>
            <a:r>
              <a:rPr lang="fr-FR" sz="1800" dirty="0">
                <a:latin typeface="CIDFont+F1"/>
              </a:rPr>
              <a:t>Evènement “hologramme » à l’Abbaye</a:t>
            </a:r>
          </a:p>
          <a:p>
            <a:r>
              <a:rPr lang="fr-FR" sz="1800" dirty="0">
                <a:latin typeface="CIDFont+F1"/>
              </a:rPr>
              <a:t>Formation de </a:t>
            </a:r>
            <a:r>
              <a:rPr lang="fr-FR" sz="1800" dirty="0" err="1">
                <a:latin typeface="CIDFont+F1"/>
              </a:rPr>
              <a:t>Paysa</a:t>
            </a:r>
            <a:r>
              <a:rPr lang="fr-FR" sz="1800" dirty="0">
                <a:latin typeface="CIDFont+F1"/>
              </a:rPr>
              <a:t>-guides</a:t>
            </a:r>
          </a:p>
          <a:p>
            <a:pPr algn="l"/>
            <a:r>
              <a:rPr lang="fr-FR" sz="1800" b="0" i="0" u="none" strike="noStrike" baseline="0" dirty="0">
                <a:latin typeface="CIDFont+F1"/>
              </a:rPr>
              <a:t>Capsules </a:t>
            </a:r>
            <a:r>
              <a:rPr lang="fr-BE" sz="1800" b="0" i="0" u="none" strike="noStrike" baseline="0" dirty="0">
                <a:latin typeface="CIDFont+F1"/>
              </a:rPr>
              <a:t>vidéo de synthèse </a:t>
            </a:r>
          </a:p>
          <a:p>
            <a:pPr algn="l"/>
            <a:r>
              <a:rPr lang="fr-FR" sz="1800" b="0" i="0" u="none" strike="noStrike" baseline="0" dirty="0">
                <a:latin typeface="CIDFont+F1"/>
              </a:rPr>
              <a:t>Conception d’un « carnet de voyage » </a:t>
            </a:r>
          </a:p>
          <a:p>
            <a:pPr algn="l"/>
            <a:r>
              <a:rPr lang="fr-FR" sz="1800" b="0" i="0" u="none" strike="noStrike" baseline="0" dirty="0">
                <a:latin typeface="CIDFont+F1"/>
              </a:rPr>
              <a:t>Conception d’une exposition itinérante sur les paysages cisterciens</a:t>
            </a:r>
          </a:p>
          <a:p>
            <a:pPr algn="l"/>
            <a:r>
              <a:rPr lang="fr-FR" sz="1800" dirty="0">
                <a:latin typeface="CIDFont+F1"/>
              </a:rPr>
              <a:t>Préparation </a:t>
            </a:r>
            <a:r>
              <a:rPr lang="fr-FR" sz="1800" b="0" i="0" u="none" strike="noStrike" baseline="0" dirty="0">
                <a:latin typeface="CIDFont+F1"/>
              </a:rPr>
              <a:t>de l’évènement “hologramme”</a:t>
            </a:r>
          </a:p>
          <a:p>
            <a:pPr algn="l"/>
            <a:r>
              <a:rPr lang="fr-FR" sz="1800" b="0" i="0" u="none" strike="noStrike" baseline="0" dirty="0">
                <a:latin typeface="CIDFont+F1"/>
              </a:rPr>
              <a:t>Mobilisation régulière des partenaires et suivi administratif et financier avec WBI</a:t>
            </a:r>
            <a:endParaRPr lang="fr-FR" sz="1900" dirty="0">
              <a:latin typeface="CIDFont+F1"/>
            </a:endParaRPr>
          </a:p>
          <a:p>
            <a:pPr marL="0" indent="0" algn="l">
              <a:buNone/>
            </a:pPr>
            <a:endParaRPr lang="fr-FR" sz="1900" u="sng" dirty="0">
              <a:latin typeface="CIDFont+F1"/>
            </a:endParaRPr>
          </a:p>
          <a:p>
            <a:pPr marL="0" indent="0" algn="l">
              <a:buNone/>
            </a:pPr>
            <a:endParaRPr lang="fr-BE" dirty="0"/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7E164441-ECD5-0A03-A951-903D294F679E}"/>
              </a:ext>
            </a:extLst>
          </p:cNvPr>
          <p:cNvSpPr txBox="1">
            <a:spLocks/>
          </p:cNvSpPr>
          <p:nvPr/>
        </p:nvSpPr>
        <p:spPr>
          <a:xfrm>
            <a:off x="6027906" y="3891871"/>
            <a:ext cx="5424524" cy="249920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BE" sz="2600" u="sng" dirty="0">
                <a:solidFill>
                  <a:prstClr val="black"/>
                </a:solidFill>
              </a:rPr>
              <a:t>Perspectives 2023</a:t>
            </a:r>
          </a:p>
          <a:p>
            <a:r>
              <a:rPr lang="fr-FR" sz="1800" dirty="0">
                <a:latin typeface="CIDFont+F1"/>
              </a:rPr>
              <a:t>Exposition « Paysages cistercien »</a:t>
            </a:r>
          </a:p>
          <a:p>
            <a:r>
              <a:rPr lang="fr-FR" sz="1800" dirty="0">
                <a:latin typeface="CIDFont+F1"/>
              </a:rPr>
              <a:t>Carnet de voyage </a:t>
            </a:r>
          </a:p>
          <a:p>
            <a:r>
              <a:rPr lang="fr-FR" sz="1800" dirty="0">
                <a:latin typeface="CIDFont+F1"/>
              </a:rPr>
              <a:t>Balade paysagère </a:t>
            </a:r>
          </a:p>
          <a:p>
            <a:r>
              <a:rPr lang="fr-FR" sz="1800" dirty="0">
                <a:latin typeface="CIDFont+F1"/>
              </a:rPr>
              <a:t>Evènement de clôture </a:t>
            </a:r>
          </a:p>
          <a:p>
            <a:pPr marL="0" indent="0">
              <a:buNone/>
            </a:pPr>
            <a:r>
              <a:rPr lang="fr-FR" sz="1800" b="1" u="sng" dirty="0">
                <a:latin typeface="CIDFont+F1"/>
              </a:rPr>
              <a:t>Clôture du projet 30/06/2023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CCB303C-BBA3-9449-2F35-8E30B97A3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280" y="933450"/>
            <a:ext cx="2352675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10AADC-DB12-3A14-9499-2380D894696C}"/>
              </a:ext>
            </a:extLst>
          </p:cNvPr>
          <p:cNvSpPr/>
          <p:nvPr/>
        </p:nvSpPr>
        <p:spPr>
          <a:xfrm>
            <a:off x="506105" y="314900"/>
            <a:ext cx="3565729" cy="510552"/>
          </a:xfrm>
          <a:prstGeom prst="rect">
            <a:avLst/>
          </a:prstGeom>
          <a:solidFill>
            <a:srgbClr val="8D6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0E335E10-1766-01F7-A07C-3403DE4C046D}"/>
              </a:ext>
            </a:extLst>
          </p:cNvPr>
          <p:cNvSpPr txBox="1">
            <a:spLocks/>
          </p:cNvSpPr>
          <p:nvPr/>
        </p:nvSpPr>
        <p:spPr>
          <a:xfrm>
            <a:off x="572171" y="337970"/>
            <a:ext cx="3433596" cy="51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Bilan et perspectives</a:t>
            </a:r>
            <a:endParaRPr lang="fr-B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72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6E4D11B8-A1A8-D0E7-F19D-E29F251D9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06" y="1546652"/>
            <a:ext cx="3312025" cy="1876308"/>
          </a:xfrm>
          <a:prstGeom prst="rect">
            <a:avLst/>
          </a:prstGeom>
        </p:spPr>
      </p:pic>
      <p:pic>
        <p:nvPicPr>
          <p:cNvPr id="3" name="Image 2" descr="Une image contenant enveloppe&#10;&#10;Description générée automatiquement">
            <a:extLst>
              <a:ext uri="{FF2B5EF4-FFF2-40B4-BE49-F238E27FC236}">
                <a16:creationId xmlns:a16="http://schemas.microsoft.com/office/drawing/2014/main" id="{A22ECC9C-9AED-F6E2-4B9A-054B1EF18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982" y="163820"/>
            <a:ext cx="3784912" cy="2677164"/>
          </a:xfrm>
          <a:prstGeom prst="rect">
            <a:avLst/>
          </a:prstGeom>
        </p:spPr>
      </p:pic>
      <p:pic>
        <p:nvPicPr>
          <p:cNvPr id="4" name="Image 3" descr="Une image contenant texte, stationnaire, enveloppe&#10;&#10;Description générée automatiquement">
            <a:extLst>
              <a:ext uri="{FF2B5EF4-FFF2-40B4-BE49-F238E27FC236}">
                <a16:creationId xmlns:a16="http://schemas.microsoft.com/office/drawing/2014/main" id="{C33FE081-6FD8-21ED-B863-ED261F66BA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487" y="1013983"/>
            <a:ext cx="4279499" cy="302699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5F496E-F03D-98F4-EE16-E331500E14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97" t="15397" r="30235" b="4837"/>
          <a:stretch/>
        </p:blipFill>
        <p:spPr>
          <a:xfrm>
            <a:off x="506106" y="3648477"/>
            <a:ext cx="4021619" cy="298409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8CCC281-1F1B-0CCF-3552-E1BD260425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712" t="15112" r="44394" b="4837"/>
          <a:stretch/>
        </p:blipFill>
        <p:spPr>
          <a:xfrm>
            <a:off x="9544139" y="3294222"/>
            <a:ext cx="2364545" cy="3338349"/>
          </a:xfrm>
          <a:prstGeom prst="rect">
            <a:avLst/>
          </a:prstGeom>
        </p:spPr>
      </p:pic>
      <p:pic>
        <p:nvPicPr>
          <p:cNvPr id="12" name="Image 11" descr="Une image contenant herbe, extérieur, personne&#10;&#10;Description générée automatiquement">
            <a:extLst>
              <a:ext uri="{FF2B5EF4-FFF2-40B4-BE49-F238E27FC236}">
                <a16:creationId xmlns:a16="http://schemas.microsoft.com/office/drawing/2014/main" id="{CF959F5B-E69B-605D-97CA-9254C98EB4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692" y="592535"/>
            <a:ext cx="2199525" cy="29327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EBD8A16-0664-0E66-C65B-EE1F030ABA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24" t="15367" r="30313" b="4837"/>
          <a:stretch/>
        </p:blipFill>
        <p:spPr>
          <a:xfrm>
            <a:off x="5216082" y="3901437"/>
            <a:ext cx="3481359" cy="258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85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2CB15A-2D6A-4FF1-8342-E1310538A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06" y="742292"/>
            <a:ext cx="10515600" cy="859417"/>
          </a:xfrm>
        </p:spPr>
        <p:txBody>
          <a:bodyPr>
            <a:normAutofit/>
          </a:bodyPr>
          <a:lstStyle/>
          <a:p>
            <a:r>
              <a:rPr lang="fr-BE" sz="2800" b="1" dirty="0">
                <a:solidFill>
                  <a:schemeClr val="accent5">
                    <a:lumMod val="50000"/>
                  </a:schemeClr>
                </a:solidFill>
              </a:rPr>
              <a:t>Projet « Jeune » - Centre culturel de Genappe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E63F68F-E257-47C9-B5A3-96299F810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6106" y="1676610"/>
            <a:ext cx="5097026" cy="4430522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fr-BE" sz="2600" dirty="0">
                <a:solidFill>
                  <a:prstClr val="black"/>
                </a:solidFill>
              </a:rPr>
              <a:t>Bilan 2022</a:t>
            </a:r>
          </a:p>
          <a:p>
            <a:pPr>
              <a:lnSpc>
                <a:spcPct val="100000"/>
              </a:lnSpc>
            </a:pPr>
            <a:r>
              <a:rPr lang="fr-FR" sz="1800" b="0" i="0" u="none" strike="noStrike" baseline="0" dirty="0">
                <a:latin typeface="CIDFont+F1"/>
              </a:rPr>
              <a:t>Stage et ateliers : </a:t>
            </a:r>
            <a:r>
              <a:rPr lang="fr-B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Skate Girls-</a:t>
            </a:r>
            <a:r>
              <a:rPr lang="fr-BE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Only</a:t>
            </a:r>
            <a:r>
              <a:rPr lang="fr-B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(Pâques) ;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Skate « Pays des 4 Bras » </a:t>
            </a:r>
            <a:r>
              <a:rPr lang="fr-FR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(août);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Stage Patrimoine &amp; Taille de la pierre </a:t>
            </a:r>
            <a:r>
              <a:rPr lang="fr-FR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(Août 2022) ;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Ateliers de réparation des planches </a:t>
            </a: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et trottinettes; </a:t>
            </a:r>
            <a:r>
              <a:rPr lang="fr-FR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Pumptrack</a:t>
            </a: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 lors du Marathon VTT, animation médiévale : « Qui a tué Guillaume </a:t>
            </a:r>
            <a:r>
              <a:rPr lang="fr-FR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Fesnars</a:t>
            </a: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 ? », projection du film « Demain » avec élèves de NESPA  </a:t>
            </a:r>
            <a:endParaRPr lang="fr-F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FR" sz="1800" dirty="0">
                <a:latin typeface="CIDFont+F1"/>
              </a:rPr>
              <a:t>Appui projet skate Les Bons Villers, appui aux dynamiques jeunes des 3 communes </a:t>
            </a:r>
          </a:p>
          <a:p>
            <a:r>
              <a:rPr lang="fr-FR" sz="1800" b="0" i="0" u="none" strike="noStrike" baseline="0" dirty="0">
                <a:latin typeface="CIDFont+F1"/>
              </a:rPr>
              <a:t>Portrais d’artistes, Gazette</a:t>
            </a:r>
          </a:p>
          <a:p>
            <a:r>
              <a:rPr lang="fr-FR" sz="2000" dirty="0">
                <a:latin typeface="CIDFont+F1"/>
              </a:rPr>
              <a:t>Analyse partagée du territoire et enquête jeunes</a:t>
            </a:r>
          </a:p>
          <a:p>
            <a:r>
              <a:rPr lang="fr-FR" sz="2000" dirty="0" err="1">
                <a:latin typeface="CIDFont+F1"/>
              </a:rPr>
              <a:t>Kingdom</a:t>
            </a:r>
            <a:r>
              <a:rPr lang="fr-FR" sz="2000" dirty="0">
                <a:latin typeface="CIDFont+F1"/>
              </a:rPr>
              <a:t> </a:t>
            </a:r>
          </a:p>
          <a:p>
            <a:r>
              <a:rPr lang="fr-FR" sz="2000" dirty="0">
                <a:latin typeface="CIDFont+F1"/>
              </a:rPr>
              <a:t>Suite Relais du visiteur </a:t>
            </a:r>
          </a:p>
          <a:p>
            <a:pPr marL="0" indent="0">
              <a:buNone/>
            </a:pPr>
            <a:endParaRPr lang="fr-FR" sz="1900" u="sng" dirty="0">
              <a:latin typeface="CIDFont+F1"/>
            </a:endParaRPr>
          </a:p>
          <a:p>
            <a:pPr marL="0" indent="0" algn="l">
              <a:buNone/>
            </a:pPr>
            <a:endParaRPr lang="fr-BE" dirty="0"/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7E164441-ECD5-0A03-A951-903D294F679E}"/>
              </a:ext>
            </a:extLst>
          </p:cNvPr>
          <p:cNvSpPr txBox="1">
            <a:spLocks/>
          </p:cNvSpPr>
          <p:nvPr/>
        </p:nvSpPr>
        <p:spPr>
          <a:xfrm>
            <a:off x="6027906" y="3891871"/>
            <a:ext cx="5424524" cy="249920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BE" sz="2600" u="sng" dirty="0">
                <a:solidFill>
                  <a:prstClr val="black"/>
                </a:solidFill>
              </a:rPr>
              <a:t>Perspectives 2023</a:t>
            </a:r>
          </a:p>
          <a:p>
            <a:r>
              <a:rPr lang="fr-FR" sz="2300" b="0" i="0" u="none" strike="noStrike" baseline="0" dirty="0">
                <a:latin typeface="CIDFont+F1"/>
              </a:rPr>
              <a:t>Poursuite des ateliers jeunes</a:t>
            </a:r>
          </a:p>
          <a:p>
            <a:r>
              <a:rPr lang="fr-FR" sz="2300" b="0" i="0" u="none" strike="noStrike" baseline="0" dirty="0">
                <a:latin typeface="CIDFont+F1"/>
              </a:rPr>
              <a:t>Accompagnement des communes dans leurs dynamiques jeunes</a:t>
            </a:r>
          </a:p>
          <a:p>
            <a:r>
              <a:rPr lang="fr-FR" sz="2300" dirty="0">
                <a:latin typeface="CIDFont+F1"/>
              </a:rPr>
              <a:t>Diffusion des résultats des analyses </a:t>
            </a:r>
          </a:p>
          <a:p>
            <a:r>
              <a:rPr lang="fr-FR" sz="2300" b="0" i="0" u="none" strike="noStrike" baseline="0" dirty="0">
                <a:latin typeface="CIDFont+F1"/>
              </a:rPr>
              <a:t>Festival Jeunes : Summer Fun Festival </a:t>
            </a:r>
          </a:p>
          <a:p>
            <a:r>
              <a:rPr lang="fr-FR" sz="2300" b="0" i="0" u="none" strike="noStrike" baseline="0" dirty="0">
                <a:latin typeface="CIDFont+F1"/>
              </a:rPr>
              <a:t>… </a:t>
            </a:r>
            <a:endParaRPr lang="fr-FR" sz="1800" b="0" i="0" u="none" strike="noStrike" baseline="0" dirty="0">
              <a:latin typeface="CIDFont+F1"/>
            </a:endParaRPr>
          </a:p>
          <a:p>
            <a:pPr marL="0" indent="0">
              <a:buNone/>
            </a:pPr>
            <a:r>
              <a:rPr lang="fr-BE" sz="2000" b="1" u="sng" dirty="0"/>
              <a:t>Clôture du projet fin 2023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E12A01E-8C08-EB95-2778-8E54AF7B8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0104" y="625013"/>
            <a:ext cx="2798804" cy="28039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8B25A1-C400-ABAE-FD9D-3B04DB20A9FD}"/>
              </a:ext>
            </a:extLst>
          </p:cNvPr>
          <p:cNvSpPr/>
          <p:nvPr/>
        </p:nvSpPr>
        <p:spPr>
          <a:xfrm>
            <a:off x="506105" y="314900"/>
            <a:ext cx="3565729" cy="510552"/>
          </a:xfrm>
          <a:prstGeom prst="rect">
            <a:avLst/>
          </a:prstGeom>
          <a:solidFill>
            <a:srgbClr val="8D6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0861A8E-A17C-636A-F53E-54D93B7E708C}"/>
              </a:ext>
            </a:extLst>
          </p:cNvPr>
          <p:cNvSpPr txBox="1">
            <a:spLocks/>
          </p:cNvSpPr>
          <p:nvPr/>
        </p:nvSpPr>
        <p:spPr>
          <a:xfrm>
            <a:off x="572171" y="337970"/>
            <a:ext cx="3433596" cy="51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Bilan et perspectives</a:t>
            </a:r>
            <a:endParaRPr lang="fr-B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055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3E5F00-1016-478C-9113-F16A370D6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4000" b="1" dirty="0">
                <a:solidFill>
                  <a:srgbClr val="2158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Ordre du jour</a:t>
            </a:r>
            <a:endParaRPr lang="fr-BE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A35DCF8-B1C2-C2E0-0996-0375589FB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fr-BE" dirty="0"/>
              <a:t>Accueil / tour de table / Mise en contexte </a:t>
            </a:r>
          </a:p>
          <a:p>
            <a:pPr marL="914400" lvl="1" indent="-457200">
              <a:buAutoNum type="arabicPeriod"/>
            </a:pPr>
            <a:r>
              <a:rPr lang="fr-BE" dirty="0"/>
              <a:t>Approbation du PV de l’AG du 18/04/2023</a:t>
            </a:r>
          </a:p>
          <a:p>
            <a:pPr marL="914400" lvl="1" indent="-457200">
              <a:buAutoNum type="arabicPeriod"/>
            </a:pPr>
            <a:r>
              <a:rPr lang="fr-BE" dirty="0"/>
              <a:t>Démission/admission de membres</a:t>
            </a:r>
          </a:p>
          <a:p>
            <a:pPr marL="914400" lvl="1" indent="-457200">
              <a:buAutoNum type="arabicPeriod"/>
            </a:pPr>
            <a:r>
              <a:rPr lang="fr-BE" dirty="0"/>
              <a:t>Election d’administrateur / Remplacement</a:t>
            </a:r>
          </a:p>
          <a:p>
            <a:pPr marL="914400" lvl="1" indent="-457200">
              <a:buAutoNum type="arabicPeriod"/>
            </a:pPr>
            <a:r>
              <a:rPr lang="fr-BE" dirty="0"/>
              <a:t>Rapport d’activités </a:t>
            </a:r>
          </a:p>
          <a:p>
            <a:pPr marL="914400" lvl="1" indent="-457200">
              <a:buAutoNum type="arabicPeriod"/>
            </a:pPr>
            <a:r>
              <a:rPr lang="fr-BE" dirty="0"/>
              <a:t>Approbation des comptes 2022 et décharge aux administrateurs </a:t>
            </a:r>
          </a:p>
          <a:p>
            <a:pPr marL="914400" lvl="1" indent="-457200">
              <a:buAutoNum type="arabicPeriod"/>
            </a:pPr>
            <a:r>
              <a:rPr lang="fr-BE" dirty="0"/>
              <a:t>Budget 2023</a:t>
            </a:r>
          </a:p>
          <a:p>
            <a:pPr marL="914400" lvl="1" indent="-457200">
              <a:buAutoNum type="arabicPeriod"/>
            </a:pPr>
            <a:r>
              <a:rPr lang="fr-BE" dirty="0"/>
              <a:t>Divers </a:t>
            </a:r>
          </a:p>
        </p:txBody>
      </p:sp>
    </p:spTree>
    <p:extLst>
      <p:ext uri="{BB962C8B-B14F-4D97-AF65-F5344CB8AC3E}">
        <p14:creationId xmlns:p14="http://schemas.microsoft.com/office/powerpoint/2010/main" val="1510073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D845CFE-D1A6-58E2-1A01-E0781E765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3" t="2022" r="3660" b="4677"/>
          <a:stretch/>
        </p:blipFill>
        <p:spPr>
          <a:xfrm>
            <a:off x="344044" y="790435"/>
            <a:ext cx="2614246" cy="288387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1F378BD-8E6C-29D0-C917-35FFF5683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043" y="865422"/>
            <a:ext cx="3023969" cy="200115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E7097A4-AD56-ECC6-6BFA-4CC5711C7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137" y="699069"/>
            <a:ext cx="2231858" cy="294586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2C35871-6396-78FB-FA47-8DC071F39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4809" y="0"/>
            <a:ext cx="3099186" cy="177192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CDDF08B-721E-98FE-D7D5-21C6238ED1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4482" y="2011977"/>
            <a:ext cx="2678806" cy="198334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A14A761-D6F6-1564-8641-F4CA6B5B22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044" y="4330947"/>
            <a:ext cx="3532670" cy="235777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7FA774B-146D-49D5-6113-6EBF3B89C8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7837" y="4638504"/>
            <a:ext cx="3472097" cy="2076666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FA310F02-4162-C4B6-2AA7-404104E2A6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9761" y="3003650"/>
            <a:ext cx="2060620" cy="1526146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85938D20-B1C4-B444-DCF2-1442947ED8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6438" y="4603364"/>
            <a:ext cx="2693138" cy="197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06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2CB15A-2D6A-4FF1-8342-E1310538A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06" y="742292"/>
            <a:ext cx="10515600" cy="859417"/>
          </a:xfrm>
        </p:spPr>
        <p:txBody>
          <a:bodyPr>
            <a:normAutofit/>
          </a:bodyPr>
          <a:lstStyle/>
          <a:p>
            <a:r>
              <a:rPr lang="fr-BE" sz="2800" b="1" dirty="0">
                <a:solidFill>
                  <a:schemeClr val="accent5">
                    <a:lumMod val="50000"/>
                  </a:schemeClr>
                </a:solidFill>
              </a:rPr>
              <a:t>Projet « Nouveaux Espace Partagés » - Le Monty ASBL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E63F68F-E257-47C9-B5A3-96299F810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6105" y="1676610"/>
            <a:ext cx="5914149" cy="443052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fr-BE" sz="2600" dirty="0">
                <a:solidFill>
                  <a:prstClr val="black"/>
                </a:solidFill>
              </a:rPr>
              <a:t>Bilan 2022 </a:t>
            </a:r>
          </a:p>
          <a:p>
            <a:pPr algn="l"/>
            <a:r>
              <a:rPr lang="fr-FR" sz="1900" b="0" i="0" u="none" strike="noStrike" baseline="0" dirty="0">
                <a:latin typeface="CIDFont+F1"/>
              </a:rPr>
              <a:t>Programmation riche et variée au sein du Monty</a:t>
            </a:r>
          </a:p>
          <a:p>
            <a:pPr algn="l"/>
            <a:r>
              <a:rPr lang="fr-FR" sz="1900" dirty="0">
                <a:latin typeface="CIDFont+F1"/>
              </a:rPr>
              <a:t>Nouveaux partenariats, budget participatif </a:t>
            </a:r>
            <a:r>
              <a:rPr lang="fr-FR" sz="1900" b="0" i="0" u="none" strike="noStrike" baseline="0" dirty="0">
                <a:latin typeface="CIDFont+F1"/>
              </a:rPr>
              <a:t> </a:t>
            </a:r>
          </a:p>
          <a:p>
            <a:pPr algn="l"/>
            <a:r>
              <a:rPr lang="fr-FR" sz="1900" b="0" i="0" u="none" strike="noStrike" baseline="0" dirty="0">
                <a:latin typeface="CIDFont+F1"/>
              </a:rPr>
              <a:t>Bulle de Village à Mellery </a:t>
            </a:r>
          </a:p>
          <a:p>
            <a:pPr algn="l"/>
            <a:r>
              <a:rPr lang="fr-FR" sz="1900" dirty="0">
                <a:latin typeface="CIDFont+F1"/>
              </a:rPr>
              <a:t>Evènement TIERS-LIEUX (</a:t>
            </a:r>
            <a:r>
              <a:rPr lang="fr-FR" sz="1900" dirty="0" err="1">
                <a:latin typeface="CIDFont+F1"/>
              </a:rPr>
              <a:t>nov</a:t>
            </a:r>
            <a:r>
              <a:rPr lang="fr-FR" sz="1900" dirty="0">
                <a:latin typeface="CIDFont+F1"/>
              </a:rPr>
              <a:t>) </a:t>
            </a:r>
            <a:endParaRPr lang="fr-FR" sz="1900" b="0" i="0" u="none" strike="noStrike" baseline="0" dirty="0">
              <a:latin typeface="CIDFont+F1"/>
            </a:endParaRPr>
          </a:p>
          <a:p>
            <a:pPr algn="l"/>
            <a:r>
              <a:rPr lang="fr-FR" sz="1900" dirty="0">
                <a:latin typeface="CIDFont+F1"/>
              </a:rPr>
              <a:t>Clôture du projet fin 2022</a:t>
            </a:r>
          </a:p>
          <a:p>
            <a:pPr algn="l"/>
            <a:r>
              <a:rPr lang="fr-FR" sz="1900" dirty="0">
                <a:latin typeface="CIDFont+F1"/>
              </a:rPr>
              <a:t>Pérennisation assurée ! </a:t>
            </a:r>
          </a:p>
          <a:p>
            <a:pPr marL="0" indent="0" algn="l">
              <a:buNone/>
            </a:pPr>
            <a:endParaRPr lang="fr-BE" dirty="0"/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7E164441-ECD5-0A03-A951-903D294F679E}"/>
              </a:ext>
            </a:extLst>
          </p:cNvPr>
          <p:cNvSpPr txBox="1">
            <a:spLocks/>
          </p:cNvSpPr>
          <p:nvPr/>
        </p:nvSpPr>
        <p:spPr>
          <a:xfrm>
            <a:off x="5856268" y="4830169"/>
            <a:ext cx="5424524" cy="151751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BE" sz="2600" dirty="0">
                <a:solidFill>
                  <a:prstClr val="black"/>
                </a:solidFill>
              </a:rPr>
              <a:t>Perspectives 2023</a:t>
            </a:r>
          </a:p>
          <a:p>
            <a:pPr marL="0" indent="0">
              <a:buNone/>
            </a:pPr>
            <a:r>
              <a:rPr lang="fr-FR" sz="2000" dirty="0">
                <a:latin typeface="CIDFont+F1"/>
              </a:rPr>
              <a:t>Poursuite du projet avec d’autres financements hors GAL </a:t>
            </a:r>
            <a:endParaRPr lang="fr-BE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9AA69C-FEAE-9DB1-0608-3355AB865335}"/>
              </a:ext>
            </a:extLst>
          </p:cNvPr>
          <p:cNvSpPr/>
          <p:nvPr/>
        </p:nvSpPr>
        <p:spPr>
          <a:xfrm>
            <a:off x="506105" y="314900"/>
            <a:ext cx="3565729" cy="510552"/>
          </a:xfrm>
          <a:prstGeom prst="rect">
            <a:avLst/>
          </a:prstGeom>
          <a:solidFill>
            <a:srgbClr val="8D6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2581658-A7F9-C704-345C-1CDE035FF031}"/>
              </a:ext>
            </a:extLst>
          </p:cNvPr>
          <p:cNvSpPr txBox="1">
            <a:spLocks/>
          </p:cNvSpPr>
          <p:nvPr/>
        </p:nvSpPr>
        <p:spPr>
          <a:xfrm>
            <a:off x="572171" y="337970"/>
            <a:ext cx="3433596" cy="51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Bilan et perspectives</a:t>
            </a:r>
            <a:endParaRPr lang="fr-BE" sz="36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712D014-0E6D-D3AB-A721-D649AE6A0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7956" y="1269073"/>
            <a:ext cx="2492836" cy="341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52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E55C691-E69E-F831-F007-8338BFA99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56" y="4570016"/>
            <a:ext cx="2801298" cy="209672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3C3358E-D082-67C7-7D60-FC85211EA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171" y="2101742"/>
            <a:ext cx="3196243" cy="218015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5915597-3CC4-293F-7733-B443E8BAC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220" y="4704410"/>
            <a:ext cx="2585731" cy="195126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738D972-4266-70C2-0FFF-00DB9F5B9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7432" y="4402228"/>
            <a:ext cx="3450076" cy="2432304"/>
          </a:xfrm>
          <a:prstGeom prst="rect">
            <a:avLst/>
          </a:prstGeom>
        </p:spPr>
      </p:pic>
      <p:pic>
        <p:nvPicPr>
          <p:cNvPr id="16" name="Image 15" descr="Une image contenant extérieur, ciel, herbe, personne&#10;&#10;Description générée automatiquement">
            <a:extLst>
              <a:ext uri="{FF2B5EF4-FFF2-40B4-BE49-F238E27FC236}">
                <a16:creationId xmlns:a16="http://schemas.microsoft.com/office/drawing/2014/main" id="{8D6EB173-8671-379A-00C4-621033BB22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" r="2" b="7112"/>
          <a:stretch/>
        </p:blipFill>
        <p:spPr>
          <a:xfrm>
            <a:off x="1358847" y="2354340"/>
            <a:ext cx="3560056" cy="245859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pic>
        <p:nvPicPr>
          <p:cNvPr id="19" name="Image 18" descr="Une image contenant texte, plancher, intérieur&#10;&#10;Description générée automatiquement">
            <a:extLst>
              <a:ext uri="{FF2B5EF4-FFF2-40B4-BE49-F238E27FC236}">
                <a16:creationId xmlns:a16="http://schemas.microsoft.com/office/drawing/2014/main" id="{E7D3F02A-C183-3E45-1729-41A638EF50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1" r="1" b="4937"/>
          <a:stretch/>
        </p:blipFill>
        <p:spPr>
          <a:xfrm>
            <a:off x="4472847" y="736272"/>
            <a:ext cx="2252190" cy="2525836"/>
          </a:xfrm>
          <a:prstGeom prst="rect">
            <a:avLst/>
          </a:prstGeom>
        </p:spPr>
      </p:pic>
      <p:pic>
        <p:nvPicPr>
          <p:cNvPr id="20" name="Image 19" descr="Une image contenant personne, sport, groupe, gens&#10;&#10;Description générée automatiquement">
            <a:extLst>
              <a:ext uri="{FF2B5EF4-FFF2-40B4-BE49-F238E27FC236}">
                <a16:creationId xmlns:a16="http://schemas.microsoft.com/office/drawing/2014/main" id="{FA6324B7-104C-C56D-CE71-9E19E9A920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1" r="10019" b="-3"/>
          <a:stretch/>
        </p:blipFill>
        <p:spPr>
          <a:xfrm>
            <a:off x="6833439" y="410278"/>
            <a:ext cx="2072576" cy="19440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55DAB3C-F8A6-2F34-3CCC-B7DC4B2B5D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416" y="912038"/>
            <a:ext cx="1534803" cy="217430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6D63691-5E35-0812-013F-45381F6E14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4248" y="427857"/>
            <a:ext cx="1290762" cy="193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46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7934F2-1652-4534-B21E-B2F534A02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fr-BE" b="1" dirty="0">
                <a:solidFill>
                  <a:schemeClr val="accent5">
                    <a:lumMod val="50000"/>
                  </a:schemeClr>
                </a:solidFill>
              </a:rPr>
              <a:t>Où nous trouver?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FF0C87-3053-431A-BCEA-E53F209D2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4441" y="3716569"/>
            <a:ext cx="10515600" cy="4351338"/>
          </a:xfrm>
        </p:spPr>
        <p:txBody>
          <a:bodyPr/>
          <a:lstStyle/>
          <a:p>
            <a:pPr>
              <a:lnSpc>
                <a:spcPct val="106000"/>
              </a:lnSpc>
              <a:spcAft>
                <a:spcPts val="0"/>
              </a:spcAft>
            </a:pPr>
            <a:endParaRPr lang="fr-B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BE" dirty="0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408894E1-9FF7-4D95-86BC-37B71701B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6241" y="296568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>
                <a:ln>
                  <a:noFill/>
                </a:ln>
                <a:solidFill>
                  <a:srgbClr val="001B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4B4CF7-0449-4314-83D6-D47E14A14AB9}"/>
              </a:ext>
            </a:extLst>
          </p:cNvPr>
          <p:cNvSpPr/>
          <p:nvPr/>
        </p:nvSpPr>
        <p:spPr>
          <a:xfrm>
            <a:off x="967196" y="1789077"/>
            <a:ext cx="10192035" cy="4765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6000"/>
              </a:lnSpc>
              <a:defRPr/>
            </a:pPr>
            <a:endParaRPr lang="fr-BE" sz="3600" dirty="0"/>
          </a:p>
          <a:p>
            <a:pPr lvl="0" algn="ctr">
              <a:lnSpc>
                <a:spcPct val="106000"/>
              </a:lnSpc>
              <a:defRPr/>
            </a:pPr>
            <a:r>
              <a:rPr lang="fr-BE" sz="3600" dirty="0"/>
              <a:t>Adresse : 32, Rue Jules </a:t>
            </a:r>
            <a:r>
              <a:rPr lang="fr-BE" sz="3600" dirty="0" err="1"/>
              <a:t>Tarlier</a:t>
            </a:r>
            <a:r>
              <a:rPr lang="fr-BE" sz="3600" dirty="0"/>
              <a:t> – Villers-la-Ville</a:t>
            </a:r>
          </a:p>
          <a:p>
            <a:pPr lvl="0" algn="ctr">
              <a:lnSpc>
                <a:spcPct val="106000"/>
              </a:lnSpc>
              <a:defRPr/>
            </a:pPr>
            <a:r>
              <a:rPr lang="fr-BE" sz="3600" b="1" dirty="0"/>
              <a:t>www.paysdes4bras.be</a:t>
            </a:r>
          </a:p>
          <a:p>
            <a:pPr lvl="0">
              <a:lnSpc>
                <a:spcPct val="106000"/>
              </a:lnSpc>
              <a:defRPr/>
            </a:pPr>
            <a:r>
              <a:rPr lang="fr-BE" sz="3600" dirty="0"/>
              <a:t>                                  O71/ 81 81 29</a:t>
            </a:r>
          </a:p>
          <a:p>
            <a:pPr lvl="0" algn="ctr">
              <a:lnSpc>
                <a:spcPct val="106000"/>
              </a:lnSpc>
              <a:defRPr/>
            </a:pPr>
            <a:endParaRPr lang="fr-BE" sz="3600" dirty="0"/>
          </a:p>
          <a:p>
            <a:pPr lvl="0" algn="ctr">
              <a:lnSpc>
                <a:spcPct val="106000"/>
              </a:lnSpc>
              <a:defRPr/>
            </a:pPr>
            <a:r>
              <a:rPr lang="fr-BE" sz="3600" dirty="0"/>
              <a:t>Suivez nous sur les réseaux Sociaux </a:t>
            </a:r>
          </a:p>
          <a:p>
            <a:pPr lvl="0" algn="ctr">
              <a:lnSpc>
                <a:spcPct val="106000"/>
              </a:lnSpc>
              <a:defRPr/>
            </a:pPr>
            <a:endParaRPr lang="fr-BE" sz="3600" dirty="0"/>
          </a:p>
          <a:p>
            <a:pPr lvl="0">
              <a:lnSpc>
                <a:spcPct val="106000"/>
              </a:lnSpc>
              <a:defRPr/>
            </a:pPr>
            <a:endParaRPr lang="fr-BE" sz="3600" dirty="0"/>
          </a:p>
        </p:txBody>
      </p:sp>
      <p:pic>
        <p:nvPicPr>
          <p:cNvPr id="6" name="Image 5" descr="Résultat d’images pour pictogramme facebook">
            <a:hlinkClick r:id="rId2"/>
            <a:extLst>
              <a:ext uri="{FF2B5EF4-FFF2-40B4-BE49-F238E27FC236}">
                <a16:creationId xmlns:a16="http://schemas.microsoft.com/office/drawing/2014/main" id="{713A8DC5-27AA-4FDD-91A2-5A1F9B2C0AE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148" y="5483810"/>
            <a:ext cx="772357" cy="816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Résultat d’images pour pictogramme linkedin">
            <a:extLst>
              <a:ext uri="{FF2B5EF4-FFF2-40B4-BE49-F238E27FC236}">
                <a16:creationId xmlns:a16="http://schemas.microsoft.com/office/drawing/2014/main" id="{2A773E05-80ED-4D0E-8CE7-D555121D083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062" y="5507908"/>
            <a:ext cx="1154097" cy="8168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2934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459DC7-8AA0-4871-9EA4-2A61829C6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   </a:t>
            </a:r>
            <a:br>
              <a:rPr lang="fr-BE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AB378D-8E62-4478-94BE-0CC97FF9A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BE" sz="6000" b="1" dirty="0"/>
          </a:p>
          <a:p>
            <a:pPr marL="0" indent="0" algn="ctr">
              <a:buNone/>
            </a:pPr>
            <a:r>
              <a:rPr lang="fr-BE" sz="6000" b="1" dirty="0">
                <a:solidFill>
                  <a:schemeClr val="accent5">
                    <a:lumMod val="50000"/>
                  </a:schemeClr>
                </a:solidFill>
              </a:rPr>
              <a:t>Merci pour votre attention!</a:t>
            </a:r>
          </a:p>
        </p:txBody>
      </p:sp>
    </p:spTree>
    <p:extLst>
      <p:ext uri="{BB962C8B-B14F-4D97-AF65-F5344CB8AC3E}">
        <p14:creationId xmlns:p14="http://schemas.microsoft.com/office/powerpoint/2010/main" val="1080493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9F677D02-568C-4EB8-9E98-4FAB0F914A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3511648"/>
              </p:ext>
            </p:extLst>
          </p:nvPr>
        </p:nvGraphicFramePr>
        <p:xfrm>
          <a:off x="927562" y="1498378"/>
          <a:ext cx="10515600" cy="3545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FFB4CC2A-6329-48F6-2505-C618640E89EE}"/>
              </a:ext>
            </a:extLst>
          </p:cNvPr>
          <p:cNvSpPr txBox="1"/>
          <p:nvPr/>
        </p:nvSpPr>
        <p:spPr>
          <a:xfrm>
            <a:off x="927563" y="3789241"/>
            <a:ext cx="262303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BE" sz="2400" b="1" dirty="0">
                <a:solidFill>
                  <a:schemeClr val="accent2"/>
                </a:solidFill>
              </a:rPr>
              <a:t>2022 </a:t>
            </a:r>
          </a:p>
          <a:p>
            <a:pPr lvl="0" algn="ctr"/>
            <a:r>
              <a:rPr lang="fr-BE" dirty="0" err="1">
                <a:solidFill>
                  <a:schemeClr val="accent2"/>
                </a:solidFill>
              </a:rPr>
              <a:t>Oct</a:t>
            </a:r>
            <a:endParaRPr lang="fr-BE" dirty="0">
              <a:solidFill>
                <a:schemeClr val="accent2"/>
              </a:solidFill>
            </a:endParaRPr>
          </a:p>
          <a:p>
            <a:pPr lvl="0" algn="ctr"/>
            <a:r>
              <a:rPr lang="fr-BE" dirty="0">
                <a:solidFill>
                  <a:schemeClr val="accent2"/>
                </a:solidFill>
              </a:rPr>
              <a:t>Lancement de la candidature</a:t>
            </a:r>
          </a:p>
          <a:p>
            <a:pPr lvl="0" algn="ctr"/>
            <a:r>
              <a:rPr lang="fr-BE" dirty="0">
                <a:solidFill>
                  <a:schemeClr val="accent2"/>
                </a:solidFill>
              </a:rPr>
              <a:t>2024-2027 </a:t>
            </a:r>
          </a:p>
          <a:p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035AC95-7208-8488-9ABD-D8BCE3AE30B2}"/>
              </a:ext>
            </a:extLst>
          </p:cNvPr>
          <p:cNvSpPr txBox="1"/>
          <p:nvPr/>
        </p:nvSpPr>
        <p:spPr>
          <a:xfrm>
            <a:off x="2992213" y="3789241"/>
            <a:ext cx="2263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BE" sz="2400" b="1" dirty="0">
                <a:solidFill>
                  <a:schemeClr val="accent2"/>
                </a:solidFill>
              </a:rPr>
              <a:t>2023 </a:t>
            </a:r>
          </a:p>
          <a:p>
            <a:pPr lvl="0" algn="ctr"/>
            <a:r>
              <a:rPr lang="fr-BE" dirty="0">
                <a:solidFill>
                  <a:schemeClr val="accent2"/>
                </a:solidFill>
              </a:rPr>
              <a:t>Avril </a:t>
            </a:r>
          </a:p>
          <a:p>
            <a:pPr lvl="0" algn="ctr"/>
            <a:r>
              <a:rPr lang="fr-BE" dirty="0">
                <a:solidFill>
                  <a:schemeClr val="accent2"/>
                </a:solidFill>
              </a:rPr>
              <a:t>Dépôt de la candidature </a:t>
            </a:r>
          </a:p>
          <a:p>
            <a:endParaRPr lang="fr-BE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1F5B80-3148-641C-9036-6B304F711114}"/>
              </a:ext>
            </a:extLst>
          </p:cNvPr>
          <p:cNvSpPr txBox="1"/>
          <p:nvPr/>
        </p:nvSpPr>
        <p:spPr>
          <a:xfrm>
            <a:off x="4633087" y="3789241"/>
            <a:ext cx="275435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BE" sz="2400" b="1" dirty="0">
                <a:solidFill>
                  <a:schemeClr val="accent2"/>
                </a:solidFill>
              </a:rPr>
              <a:t>2023 </a:t>
            </a:r>
          </a:p>
          <a:p>
            <a:pPr lvl="0" algn="ctr"/>
            <a:r>
              <a:rPr lang="fr-BE" dirty="0">
                <a:solidFill>
                  <a:schemeClr val="accent2"/>
                </a:solidFill>
              </a:rPr>
              <a:t>Automne </a:t>
            </a:r>
          </a:p>
          <a:p>
            <a:pPr lvl="0" algn="ctr"/>
            <a:r>
              <a:rPr lang="fr-BE" dirty="0">
                <a:solidFill>
                  <a:schemeClr val="accent2"/>
                </a:solidFill>
              </a:rPr>
              <a:t>Sélection GW</a:t>
            </a:r>
          </a:p>
          <a:p>
            <a:endParaRPr lang="fr-BE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A63A1BE-873D-418A-B933-7A897BDE4F84}"/>
              </a:ext>
            </a:extLst>
          </p:cNvPr>
          <p:cNvSpPr txBox="1"/>
          <p:nvPr/>
        </p:nvSpPr>
        <p:spPr>
          <a:xfrm>
            <a:off x="7000676" y="3789241"/>
            <a:ext cx="1676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BE" sz="2400" b="1" dirty="0">
                <a:solidFill>
                  <a:schemeClr val="accent2"/>
                </a:solidFill>
              </a:rPr>
              <a:t>2023 </a:t>
            </a:r>
          </a:p>
          <a:p>
            <a:pPr lvl="0" algn="ctr"/>
            <a:r>
              <a:rPr lang="fr-BE" u="sng" dirty="0" err="1">
                <a:solidFill>
                  <a:schemeClr val="accent2"/>
                </a:solidFill>
              </a:rPr>
              <a:t>Oct</a:t>
            </a:r>
            <a:r>
              <a:rPr lang="fr-BE" u="sng" dirty="0">
                <a:solidFill>
                  <a:schemeClr val="accent2"/>
                </a:solidFill>
              </a:rPr>
              <a:t>-Déc</a:t>
            </a:r>
            <a:r>
              <a:rPr lang="fr-BE" dirty="0">
                <a:solidFill>
                  <a:schemeClr val="accent2"/>
                </a:solidFill>
              </a:rPr>
              <a:t> </a:t>
            </a:r>
          </a:p>
          <a:p>
            <a:pPr lvl="0" algn="ctr"/>
            <a:r>
              <a:rPr lang="fr-BE" dirty="0">
                <a:solidFill>
                  <a:schemeClr val="accent2"/>
                </a:solidFill>
              </a:rPr>
              <a:t>Adaptation fiches-projet</a:t>
            </a:r>
          </a:p>
          <a:p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5CACBF0-35DB-E6AE-186F-4B0C7CB3714C}"/>
              </a:ext>
            </a:extLst>
          </p:cNvPr>
          <p:cNvSpPr txBox="1"/>
          <p:nvPr/>
        </p:nvSpPr>
        <p:spPr>
          <a:xfrm>
            <a:off x="7000676" y="1501138"/>
            <a:ext cx="47114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BE" sz="3200" b="1" dirty="0">
                <a:solidFill>
                  <a:schemeClr val="accent2"/>
                </a:solidFill>
              </a:rPr>
              <a:t>2024 </a:t>
            </a:r>
          </a:p>
          <a:p>
            <a:pPr lvl="0" algn="ctr"/>
            <a:r>
              <a:rPr lang="fr-BE" dirty="0">
                <a:solidFill>
                  <a:schemeClr val="accent2"/>
                </a:solidFill>
              </a:rPr>
              <a:t>Janvier </a:t>
            </a:r>
          </a:p>
          <a:p>
            <a:pPr lvl="0" algn="ctr"/>
            <a:r>
              <a:rPr lang="fr-BE" b="1" dirty="0">
                <a:solidFill>
                  <a:schemeClr val="accent2"/>
                </a:solidFill>
              </a:rPr>
              <a:t>Démarrage  </a:t>
            </a:r>
          </a:p>
          <a:p>
            <a:pPr lvl="0" algn="ctr"/>
            <a:r>
              <a:rPr lang="fr-BE" b="1" dirty="0">
                <a:solidFill>
                  <a:schemeClr val="accent2"/>
                </a:solidFill>
              </a:rPr>
              <a:t>des nouveaux projets </a:t>
            </a:r>
          </a:p>
          <a:p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2896FED-0957-8AFC-EB49-FB780EDD620B}"/>
              </a:ext>
            </a:extLst>
          </p:cNvPr>
          <p:cNvSpPr txBox="1"/>
          <p:nvPr/>
        </p:nvSpPr>
        <p:spPr>
          <a:xfrm>
            <a:off x="341602" y="92751"/>
            <a:ext cx="408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>
                <a:solidFill>
                  <a:schemeClr val="accent5">
                    <a:lumMod val="50000"/>
                  </a:schemeClr>
                </a:solidFill>
              </a:rPr>
              <a:t>Où en est-on dans la SDL?</a:t>
            </a:r>
          </a:p>
        </p:txBody>
      </p:sp>
    </p:spTree>
    <p:extLst>
      <p:ext uri="{BB962C8B-B14F-4D97-AF65-F5344CB8AC3E}">
        <p14:creationId xmlns:p14="http://schemas.microsoft.com/office/powerpoint/2010/main" val="3046818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èche gauche 6"/>
          <p:cNvSpPr/>
          <p:nvPr/>
        </p:nvSpPr>
        <p:spPr>
          <a:xfrm rot="8895311">
            <a:off x="2340687" y="5554437"/>
            <a:ext cx="1655881" cy="586592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8" name="Flèche gauche 7"/>
          <p:cNvSpPr/>
          <p:nvPr/>
        </p:nvSpPr>
        <p:spPr>
          <a:xfrm rot="12644928">
            <a:off x="1843234" y="2487890"/>
            <a:ext cx="2090022" cy="586592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9" name="Flèche gauche 8"/>
          <p:cNvSpPr/>
          <p:nvPr/>
        </p:nvSpPr>
        <p:spPr>
          <a:xfrm rot="14317079">
            <a:off x="3543163" y="2409121"/>
            <a:ext cx="1188019" cy="586592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10" name="Flèche gauche 9"/>
          <p:cNvSpPr/>
          <p:nvPr/>
        </p:nvSpPr>
        <p:spPr>
          <a:xfrm rot="11646681">
            <a:off x="1673051" y="3370138"/>
            <a:ext cx="1864903" cy="586592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11" name="Flèche gauche 10"/>
          <p:cNvSpPr/>
          <p:nvPr/>
        </p:nvSpPr>
        <p:spPr>
          <a:xfrm rot="10800000">
            <a:off x="1554029" y="4241061"/>
            <a:ext cx="1820448" cy="586592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12" name="Flèche gauche 11"/>
          <p:cNvSpPr/>
          <p:nvPr/>
        </p:nvSpPr>
        <p:spPr>
          <a:xfrm rot="9498172">
            <a:off x="1834259" y="5060539"/>
            <a:ext cx="1716906" cy="586592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14" name="Flèche gauche 13"/>
          <p:cNvSpPr/>
          <p:nvPr/>
        </p:nvSpPr>
        <p:spPr>
          <a:xfrm rot="6440136">
            <a:off x="3688840" y="5827772"/>
            <a:ext cx="1203733" cy="586592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15" name="Forme libre 14"/>
          <p:cNvSpPr/>
          <p:nvPr/>
        </p:nvSpPr>
        <p:spPr>
          <a:xfrm>
            <a:off x="3584612" y="3027434"/>
            <a:ext cx="2529063" cy="2550439"/>
          </a:xfrm>
          <a:custGeom>
            <a:avLst/>
            <a:gdLst>
              <a:gd name="connsiteX0" fmla="*/ 0 w 3362410"/>
              <a:gd name="connsiteY0" fmla="*/ 1460019 h 2920037"/>
              <a:gd name="connsiteX1" fmla="*/ 1681205 w 3362410"/>
              <a:gd name="connsiteY1" fmla="*/ 0 h 2920037"/>
              <a:gd name="connsiteX2" fmla="*/ 3362410 w 3362410"/>
              <a:gd name="connsiteY2" fmla="*/ 1460019 h 2920037"/>
              <a:gd name="connsiteX3" fmla="*/ 1681205 w 3362410"/>
              <a:gd name="connsiteY3" fmla="*/ 2920038 h 2920037"/>
              <a:gd name="connsiteX4" fmla="*/ 0 w 3362410"/>
              <a:gd name="connsiteY4" fmla="*/ 1460019 h 292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2410" h="2920037">
                <a:moveTo>
                  <a:pt x="0" y="1460019"/>
                </a:moveTo>
                <a:cubicBezTo>
                  <a:pt x="0" y="653673"/>
                  <a:pt x="752701" y="0"/>
                  <a:pt x="1681205" y="0"/>
                </a:cubicBezTo>
                <a:cubicBezTo>
                  <a:pt x="2609709" y="0"/>
                  <a:pt x="3362410" y="653673"/>
                  <a:pt x="3362410" y="1460019"/>
                </a:cubicBezTo>
                <a:cubicBezTo>
                  <a:pt x="3362410" y="2266365"/>
                  <a:pt x="2609709" y="2920038"/>
                  <a:pt x="1681205" y="2920038"/>
                </a:cubicBezTo>
                <a:cubicBezTo>
                  <a:pt x="752701" y="2920038"/>
                  <a:pt x="0" y="2266365"/>
                  <a:pt x="0" y="1460019"/>
                </a:cubicBez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0" tIns="442870" rIns="0" bIns="442870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Pays des </a:t>
            </a:r>
            <a:br>
              <a:rPr lang="fr-BE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BE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Bras</a:t>
            </a:r>
            <a:endParaRPr lang="fr-BE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Atelier et vitrine </a:t>
            </a:r>
            <a:br>
              <a:rPr lang="fr-BE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BE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 produits du terroir</a:t>
            </a:r>
            <a:br>
              <a:rPr lang="fr-BE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BE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du territoire</a:t>
            </a:r>
          </a:p>
        </p:txBody>
      </p:sp>
      <p:sp>
        <p:nvSpPr>
          <p:cNvPr id="16" name="Forme libre 15"/>
          <p:cNvSpPr/>
          <p:nvPr/>
        </p:nvSpPr>
        <p:spPr>
          <a:xfrm>
            <a:off x="3350292" y="1725626"/>
            <a:ext cx="1440753" cy="905722"/>
          </a:xfrm>
          <a:custGeom>
            <a:avLst/>
            <a:gdLst>
              <a:gd name="connsiteX0" fmla="*/ 0 w 1440753"/>
              <a:gd name="connsiteY0" fmla="*/ 115260 h 1152602"/>
              <a:gd name="connsiteX1" fmla="*/ 115260 w 1440753"/>
              <a:gd name="connsiteY1" fmla="*/ 0 h 1152602"/>
              <a:gd name="connsiteX2" fmla="*/ 1325493 w 1440753"/>
              <a:gd name="connsiteY2" fmla="*/ 0 h 1152602"/>
              <a:gd name="connsiteX3" fmla="*/ 1440753 w 1440753"/>
              <a:gd name="connsiteY3" fmla="*/ 115260 h 1152602"/>
              <a:gd name="connsiteX4" fmla="*/ 1440753 w 1440753"/>
              <a:gd name="connsiteY4" fmla="*/ 1037342 h 1152602"/>
              <a:gd name="connsiteX5" fmla="*/ 1325493 w 1440753"/>
              <a:gd name="connsiteY5" fmla="*/ 1152602 h 1152602"/>
              <a:gd name="connsiteX6" fmla="*/ 115260 w 1440753"/>
              <a:gd name="connsiteY6" fmla="*/ 1152602 h 1152602"/>
              <a:gd name="connsiteX7" fmla="*/ 0 w 1440753"/>
              <a:gd name="connsiteY7" fmla="*/ 1037342 h 1152602"/>
              <a:gd name="connsiteX8" fmla="*/ 0 w 1440753"/>
              <a:gd name="connsiteY8" fmla="*/ 115260 h 11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0753" h="1152602">
                <a:moveTo>
                  <a:pt x="0" y="115260"/>
                </a:moveTo>
                <a:cubicBezTo>
                  <a:pt x="0" y="51604"/>
                  <a:pt x="51604" y="0"/>
                  <a:pt x="115260" y="0"/>
                </a:cubicBezTo>
                <a:lnTo>
                  <a:pt x="1325493" y="0"/>
                </a:lnTo>
                <a:cubicBezTo>
                  <a:pt x="1389149" y="0"/>
                  <a:pt x="1440753" y="51604"/>
                  <a:pt x="1440753" y="115260"/>
                </a:cubicBezTo>
                <a:lnTo>
                  <a:pt x="1440753" y="1037342"/>
                </a:lnTo>
                <a:cubicBezTo>
                  <a:pt x="1440753" y="1100998"/>
                  <a:pt x="1389149" y="1152602"/>
                  <a:pt x="1325493" y="1152602"/>
                </a:cubicBezTo>
                <a:lnTo>
                  <a:pt x="115260" y="1152602"/>
                </a:lnTo>
                <a:cubicBezTo>
                  <a:pt x="51604" y="1152602"/>
                  <a:pt x="0" y="1100998"/>
                  <a:pt x="0" y="1037342"/>
                </a:cubicBezTo>
                <a:lnTo>
                  <a:pt x="0" y="11526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60429" tIns="60429" rIns="60429" bIns="6042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Développer une économie locale et circulaire</a:t>
            </a:r>
          </a:p>
        </p:txBody>
      </p:sp>
      <p:sp>
        <p:nvSpPr>
          <p:cNvPr id="17" name="Forme libre 16"/>
          <p:cNvSpPr/>
          <p:nvPr/>
        </p:nvSpPr>
        <p:spPr>
          <a:xfrm>
            <a:off x="1840191" y="1899436"/>
            <a:ext cx="1440753" cy="846399"/>
          </a:xfrm>
          <a:custGeom>
            <a:avLst/>
            <a:gdLst>
              <a:gd name="connsiteX0" fmla="*/ 0 w 1440753"/>
              <a:gd name="connsiteY0" fmla="*/ 115260 h 1152602"/>
              <a:gd name="connsiteX1" fmla="*/ 115260 w 1440753"/>
              <a:gd name="connsiteY1" fmla="*/ 0 h 1152602"/>
              <a:gd name="connsiteX2" fmla="*/ 1325493 w 1440753"/>
              <a:gd name="connsiteY2" fmla="*/ 0 h 1152602"/>
              <a:gd name="connsiteX3" fmla="*/ 1440753 w 1440753"/>
              <a:gd name="connsiteY3" fmla="*/ 115260 h 1152602"/>
              <a:gd name="connsiteX4" fmla="*/ 1440753 w 1440753"/>
              <a:gd name="connsiteY4" fmla="*/ 1037342 h 1152602"/>
              <a:gd name="connsiteX5" fmla="*/ 1325493 w 1440753"/>
              <a:gd name="connsiteY5" fmla="*/ 1152602 h 1152602"/>
              <a:gd name="connsiteX6" fmla="*/ 115260 w 1440753"/>
              <a:gd name="connsiteY6" fmla="*/ 1152602 h 1152602"/>
              <a:gd name="connsiteX7" fmla="*/ 0 w 1440753"/>
              <a:gd name="connsiteY7" fmla="*/ 1037342 h 1152602"/>
              <a:gd name="connsiteX8" fmla="*/ 0 w 1440753"/>
              <a:gd name="connsiteY8" fmla="*/ 115260 h 11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0753" h="1152602">
                <a:moveTo>
                  <a:pt x="0" y="115260"/>
                </a:moveTo>
                <a:cubicBezTo>
                  <a:pt x="0" y="51604"/>
                  <a:pt x="51604" y="0"/>
                  <a:pt x="115260" y="0"/>
                </a:cubicBezTo>
                <a:lnTo>
                  <a:pt x="1325493" y="0"/>
                </a:lnTo>
                <a:cubicBezTo>
                  <a:pt x="1389149" y="0"/>
                  <a:pt x="1440753" y="51604"/>
                  <a:pt x="1440753" y="115260"/>
                </a:cubicBezTo>
                <a:lnTo>
                  <a:pt x="1440753" y="1037342"/>
                </a:lnTo>
                <a:cubicBezTo>
                  <a:pt x="1440753" y="1100998"/>
                  <a:pt x="1389149" y="1152602"/>
                  <a:pt x="1325493" y="1152602"/>
                </a:cubicBezTo>
                <a:lnTo>
                  <a:pt x="115260" y="1152602"/>
                </a:lnTo>
                <a:cubicBezTo>
                  <a:pt x="51604" y="1152602"/>
                  <a:pt x="0" y="1100998"/>
                  <a:pt x="0" y="1037342"/>
                </a:cubicBezTo>
                <a:lnTo>
                  <a:pt x="0" y="115260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60429" tIns="60429" rIns="60429" bIns="6042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Améliorer l’accessibilité du territoire</a:t>
            </a:r>
          </a:p>
        </p:txBody>
      </p:sp>
      <p:sp>
        <p:nvSpPr>
          <p:cNvPr id="21" name="Forme libre 20"/>
          <p:cNvSpPr/>
          <p:nvPr/>
        </p:nvSpPr>
        <p:spPr>
          <a:xfrm>
            <a:off x="1164750" y="2834462"/>
            <a:ext cx="1440753" cy="1152602"/>
          </a:xfrm>
          <a:custGeom>
            <a:avLst/>
            <a:gdLst>
              <a:gd name="connsiteX0" fmla="*/ 0 w 1440753"/>
              <a:gd name="connsiteY0" fmla="*/ 115260 h 1152602"/>
              <a:gd name="connsiteX1" fmla="*/ 115260 w 1440753"/>
              <a:gd name="connsiteY1" fmla="*/ 0 h 1152602"/>
              <a:gd name="connsiteX2" fmla="*/ 1325493 w 1440753"/>
              <a:gd name="connsiteY2" fmla="*/ 0 h 1152602"/>
              <a:gd name="connsiteX3" fmla="*/ 1440753 w 1440753"/>
              <a:gd name="connsiteY3" fmla="*/ 115260 h 1152602"/>
              <a:gd name="connsiteX4" fmla="*/ 1440753 w 1440753"/>
              <a:gd name="connsiteY4" fmla="*/ 1037342 h 1152602"/>
              <a:gd name="connsiteX5" fmla="*/ 1325493 w 1440753"/>
              <a:gd name="connsiteY5" fmla="*/ 1152602 h 1152602"/>
              <a:gd name="connsiteX6" fmla="*/ 115260 w 1440753"/>
              <a:gd name="connsiteY6" fmla="*/ 1152602 h 1152602"/>
              <a:gd name="connsiteX7" fmla="*/ 0 w 1440753"/>
              <a:gd name="connsiteY7" fmla="*/ 1037342 h 1152602"/>
              <a:gd name="connsiteX8" fmla="*/ 0 w 1440753"/>
              <a:gd name="connsiteY8" fmla="*/ 115260 h 11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0753" h="1152602">
                <a:moveTo>
                  <a:pt x="0" y="115260"/>
                </a:moveTo>
                <a:cubicBezTo>
                  <a:pt x="0" y="51604"/>
                  <a:pt x="51604" y="0"/>
                  <a:pt x="115260" y="0"/>
                </a:cubicBezTo>
                <a:lnTo>
                  <a:pt x="1325493" y="0"/>
                </a:lnTo>
                <a:cubicBezTo>
                  <a:pt x="1389149" y="0"/>
                  <a:pt x="1440753" y="51604"/>
                  <a:pt x="1440753" y="115260"/>
                </a:cubicBezTo>
                <a:lnTo>
                  <a:pt x="1440753" y="1037342"/>
                </a:lnTo>
                <a:cubicBezTo>
                  <a:pt x="1440753" y="1100998"/>
                  <a:pt x="1389149" y="1152602"/>
                  <a:pt x="1325493" y="1152602"/>
                </a:cubicBezTo>
                <a:lnTo>
                  <a:pt x="115260" y="1152602"/>
                </a:lnTo>
                <a:cubicBezTo>
                  <a:pt x="51604" y="1152602"/>
                  <a:pt x="0" y="1100998"/>
                  <a:pt x="0" y="1037342"/>
                </a:cubicBezTo>
                <a:lnTo>
                  <a:pt x="0" y="115260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60429" tIns="60429" rIns="60429" bIns="6042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Renforcer la capacité d’accueil des visiteurs et des touristes</a:t>
            </a:r>
            <a:endParaRPr lang="fr-BE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Forme libre 21"/>
          <p:cNvSpPr/>
          <p:nvPr/>
        </p:nvSpPr>
        <p:spPr>
          <a:xfrm>
            <a:off x="1198611" y="4096430"/>
            <a:ext cx="1440753" cy="867136"/>
          </a:xfrm>
          <a:custGeom>
            <a:avLst/>
            <a:gdLst>
              <a:gd name="connsiteX0" fmla="*/ 0 w 1440753"/>
              <a:gd name="connsiteY0" fmla="*/ 115260 h 1152602"/>
              <a:gd name="connsiteX1" fmla="*/ 115260 w 1440753"/>
              <a:gd name="connsiteY1" fmla="*/ 0 h 1152602"/>
              <a:gd name="connsiteX2" fmla="*/ 1325493 w 1440753"/>
              <a:gd name="connsiteY2" fmla="*/ 0 h 1152602"/>
              <a:gd name="connsiteX3" fmla="*/ 1440753 w 1440753"/>
              <a:gd name="connsiteY3" fmla="*/ 115260 h 1152602"/>
              <a:gd name="connsiteX4" fmla="*/ 1440753 w 1440753"/>
              <a:gd name="connsiteY4" fmla="*/ 1037342 h 1152602"/>
              <a:gd name="connsiteX5" fmla="*/ 1325493 w 1440753"/>
              <a:gd name="connsiteY5" fmla="*/ 1152602 h 1152602"/>
              <a:gd name="connsiteX6" fmla="*/ 115260 w 1440753"/>
              <a:gd name="connsiteY6" fmla="*/ 1152602 h 1152602"/>
              <a:gd name="connsiteX7" fmla="*/ 0 w 1440753"/>
              <a:gd name="connsiteY7" fmla="*/ 1037342 h 1152602"/>
              <a:gd name="connsiteX8" fmla="*/ 0 w 1440753"/>
              <a:gd name="connsiteY8" fmla="*/ 115260 h 11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0753" h="1152602">
                <a:moveTo>
                  <a:pt x="0" y="115260"/>
                </a:moveTo>
                <a:cubicBezTo>
                  <a:pt x="0" y="51604"/>
                  <a:pt x="51604" y="0"/>
                  <a:pt x="115260" y="0"/>
                </a:cubicBezTo>
                <a:lnTo>
                  <a:pt x="1325493" y="0"/>
                </a:lnTo>
                <a:cubicBezTo>
                  <a:pt x="1389149" y="0"/>
                  <a:pt x="1440753" y="51604"/>
                  <a:pt x="1440753" y="115260"/>
                </a:cubicBezTo>
                <a:lnTo>
                  <a:pt x="1440753" y="1037342"/>
                </a:lnTo>
                <a:cubicBezTo>
                  <a:pt x="1440753" y="1100998"/>
                  <a:pt x="1389149" y="1152602"/>
                  <a:pt x="1325493" y="1152602"/>
                </a:cubicBezTo>
                <a:lnTo>
                  <a:pt x="115260" y="1152602"/>
                </a:lnTo>
                <a:cubicBezTo>
                  <a:pt x="51604" y="1152602"/>
                  <a:pt x="0" y="1100998"/>
                  <a:pt x="0" y="1037342"/>
                </a:cubicBezTo>
                <a:lnTo>
                  <a:pt x="0" y="115260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60429" tIns="60429" rIns="60429" bIns="6042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Renforcer les services de proximité</a:t>
            </a:r>
            <a:endParaRPr lang="fr-BE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Forme libre 22"/>
          <p:cNvSpPr/>
          <p:nvPr/>
        </p:nvSpPr>
        <p:spPr>
          <a:xfrm>
            <a:off x="1198611" y="5008613"/>
            <a:ext cx="1440753" cy="741076"/>
          </a:xfrm>
          <a:custGeom>
            <a:avLst/>
            <a:gdLst>
              <a:gd name="connsiteX0" fmla="*/ 0 w 1440753"/>
              <a:gd name="connsiteY0" fmla="*/ 115260 h 1152602"/>
              <a:gd name="connsiteX1" fmla="*/ 115260 w 1440753"/>
              <a:gd name="connsiteY1" fmla="*/ 0 h 1152602"/>
              <a:gd name="connsiteX2" fmla="*/ 1325493 w 1440753"/>
              <a:gd name="connsiteY2" fmla="*/ 0 h 1152602"/>
              <a:gd name="connsiteX3" fmla="*/ 1440753 w 1440753"/>
              <a:gd name="connsiteY3" fmla="*/ 115260 h 1152602"/>
              <a:gd name="connsiteX4" fmla="*/ 1440753 w 1440753"/>
              <a:gd name="connsiteY4" fmla="*/ 1037342 h 1152602"/>
              <a:gd name="connsiteX5" fmla="*/ 1325493 w 1440753"/>
              <a:gd name="connsiteY5" fmla="*/ 1152602 h 1152602"/>
              <a:gd name="connsiteX6" fmla="*/ 115260 w 1440753"/>
              <a:gd name="connsiteY6" fmla="*/ 1152602 h 1152602"/>
              <a:gd name="connsiteX7" fmla="*/ 0 w 1440753"/>
              <a:gd name="connsiteY7" fmla="*/ 1037342 h 1152602"/>
              <a:gd name="connsiteX8" fmla="*/ 0 w 1440753"/>
              <a:gd name="connsiteY8" fmla="*/ 115260 h 11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0753" h="1152602">
                <a:moveTo>
                  <a:pt x="0" y="115260"/>
                </a:moveTo>
                <a:cubicBezTo>
                  <a:pt x="0" y="51604"/>
                  <a:pt x="51604" y="0"/>
                  <a:pt x="115260" y="0"/>
                </a:cubicBezTo>
                <a:lnTo>
                  <a:pt x="1325493" y="0"/>
                </a:lnTo>
                <a:cubicBezTo>
                  <a:pt x="1389149" y="0"/>
                  <a:pt x="1440753" y="51604"/>
                  <a:pt x="1440753" y="115260"/>
                </a:cubicBezTo>
                <a:lnTo>
                  <a:pt x="1440753" y="1037342"/>
                </a:lnTo>
                <a:cubicBezTo>
                  <a:pt x="1440753" y="1100998"/>
                  <a:pt x="1389149" y="1152602"/>
                  <a:pt x="1325493" y="1152602"/>
                </a:cubicBezTo>
                <a:lnTo>
                  <a:pt x="115260" y="1152602"/>
                </a:lnTo>
                <a:cubicBezTo>
                  <a:pt x="51604" y="1152602"/>
                  <a:pt x="0" y="1100998"/>
                  <a:pt x="0" y="1037342"/>
                </a:cubicBezTo>
                <a:lnTo>
                  <a:pt x="0" y="115260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60429" tIns="60429" rIns="60429" bIns="6042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Mettre en valeur le patrimoine</a:t>
            </a:r>
            <a:endParaRPr lang="fr-BE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Forme libre 23"/>
          <p:cNvSpPr/>
          <p:nvPr/>
        </p:nvSpPr>
        <p:spPr>
          <a:xfrm>
            <a:off x="1840191" y="5852974"/>
            <a:ext cx="1440753" cy="739409"/>
          </a:xfrm>
          <a:custGeom>
            <a:avLst/>
            <a:gdLst>
              <a:gd name="connsiteX0" fmla="*/ 0 w 1440753"/>
              <a:gd name="connsiteY0" fmla="*/ 115260 h 1152602"/>
              <a:gd name="connsiteX1" fmla="*/ 115260 w 1440753"/>
              <a:gd name="connsiteY1" fmla="*/ 0 h 1152602"/>
              <a:gd name="connsiteX2" fmla="*/ 1325493 w 1440753"/>
              <a:gd name="connsiteY2" fmla="*/ 0 h 1152602"/>
              <a:gd name="connsiteX3" fmla="*/ 1440753 w 1440753"/>
              <a:gd name="connsiteY3" fmla="*/ 115260 h 1152602"/>
              <a:gd name="connsiteX4" fmla="*/ 1440753 w 1440753"/>
              <a:gd name="connsiteY4" fmla="*/ 1037342 h 1152602"/>
              <a:gd name="connsiteX5" fmla="*/ 1325493 w 1440753"/>
              <a:gd name="connsiteY5" fmla="*/ 1152602 h 1152602"/>
              <a:gd name="connsiteX6" fmla="*/ 115260 w 1440753"/>
              <a:gd name="connsiteY6" fmla="*/ 1152602 h 1152602"/>
              <a:gd name="connsiteX7" fmla="*/ 0 w 1440753"/>
              <a:gd name="connsiteY7" fmla="*/ 1037342 h 1152602"/>
              <a:gd name="connsiteX8" fmla="*/ 0 w 1440753"/>
              <a:gd name="connsiteY8" fmla="*/ 115260 h 11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0753" h="1152602">
                <a:moveTo>
                  <a:pt x="0" y="115260"/>
                </a:moveTo>
                <a:cubicBezTo>
                  <a:pt x="0" y="51604"/>
                  <a:pt x="51604" y="0"/>
                  <a:pt x="115260" y="0"/>
                </a:cubicBezTo>
                <a:lnTo>
                  <a:pt x="1325493" y="0"/>
                </a:lnTo>
                <a:cubicBezTo>
                  <a:pt x="1389149" y="0"/>
                  <a:pt x="1440753" y="51604"/>
                  <a:pt x="1440753" y="115260"/>
                </a:cubicBezTo>
                <a:lnTo>
                  <a:pt x="1440753" y="1037342"/>
                </a:lnTo>
                <a:cubicBezTo>
                  <a:pt x="1440753" y="1100998"/>
                  <a:pt x="1389149" y="1152602"/>
                  <a:pt x="1325493" y="1152602"/>
                </a:cubicBezTo>
                <a:lnTo>
                  <a:pt x="115260" y="1152602"/>
                </a:lnTo>
                <a:cubicBezTo>
                  <a:pt x="51604" y="1152602"/>
                  <a:pt x="0" y="1100998"/>
                  <a:pt x="0" y="1037342"/>
                </a:cubicBezTo>
                <a:lnTo>
                  <a:pt x="0" y="115260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60429" tIns="60429" rIns="60429" bIns="6042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Renforcer l’identité territoriale</a:t>
            </a:r>
            <a:endParaRPr lang="fr-BE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Forme libre 24"/>
          <p:cNvSpPr/>
          <p:nvPr/>
        </p:nvSpPr>
        <p:spPr>
          <a:xfrm>
            <a:off x="3401124" y="6054658"/>
            <a:ext cx="1741818" cy="794696"/>
          </a:xfrm>
          <a:custGeom>
            <a:avLst/>
            <a:gdLst>
              <a:gd name="connsiteX0" fmla="*/ 0 w 1440753"/>
              <a:gd name="connsiteY0" fmla="*/ 115260 h 1152602"/>
              <a:gd name="connsiteX1" fmla="*/ 115260 w 1440753"/>
              <a:gd name="connsiteY1" fmla="*/ 0 h 1152602"/>
              <a:gd name="connsiteX2" fmla="*/ 1325493 w 1440753"/>
              <a:gd name="connsiteY2" fmla="*/ 0 h 1152602"/>
              <a:gd name="connsiteX3" fmla="*/ 1440753 w 1440753"/>
              <a:gd name="connsiteY3" fmla="*/ 115260 h 1152602"/>
              <a:gd name="connsiteX4" fmla="*/ 1440753 w 1440753"/>
              <a:gd name="connsiteY4" fmla="*/ 1037342 h 1152602"/>
              <a:gd name="connsiteX5" fmla="*/ 1325493 w 1440753"/>
              <a:gd name="connsiteY5" fmla="*/ 1152602 h 1152602"/>
              <a:gd name="connsiteX6" fmla="*/ 115260 w 1440753"/>
              <a:gd name="connsiteY6" fmla="*/ 1152602 h 1152602"/>
              <a:gd name="connsiteX7" fmla="*/ 0 w 1440753"/>
              <a:gd name="connsiteY7" fmla="*/ 1037342 h 1152602"/>
              <a:gd name="connsiteX8" fmla="*/ 0 w 1440753"/>
              <a:gd name="connsiteY8" fmla="*/ 115260 h 11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0753" h="1152602">
                <a:moveTo>
                  <a:pt x="0" y="115260"/>
                </a:moveTo>
                <a:cubicBezTo>
                  <a:pt x="0" y="51604"/>
                  <a:pt x="51604" y="0"/>
                  <a:pt x="115260" y="0"/>
                </a:cubicBezTo>
                <a:lnTo>
                  <a:pt x="1325493" y="0"/>
                </a:lnTo>
                <a:cubicBezTo>
                  <a:pt x="1389149" y="0"/>
                  <a:pt x="1440753" y="51604"/>
                  <a:pt x="1440753" y="115260"/>
                </a:cubicBezTo>
                <a:lnTo>
                  <a:pt x="1440753" y="1037342"/>
                </a:lnTo>
                <a:cubicBezTo>
                  <a:pt x="1440753" y="1100998"/>
                  <a:pt x="1389149" y="1152602"/>
                  <a:pt x="1325493" y="1152602"/>
                </a:cubicBezTo>
                <a:lnTo>
                  <a:pt x="115260" y="1152602"/>
                </a:lnTo>
                <a:cubicBezTo>
                  <a:pt x="51604" y="1152602"/>
                  <a:pt x="0" y="1100998"/>
                  <a:pt x="0" y="1037342"/>
                </a:cubicBezTo>
                <a:lnTo>
                  <a:pt x="0" y="115260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60429" tIns="60429" rIns="60429" bIns="6042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Répondre à la spécificité de la demande d’emploi</a:t>
            </a:r>
            <a:endParaRPr lang="fr-BE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Forme libre 29"/>
          <p:cNvSpPr/>
          <p:nvPr/>
        </p:nvSpPr>
        <p:spPr>
          <a:xfrm>
            <a:off x="5684887" y="1765461"/>
            <a:ext cx="1871899" cy="1579984"/>
          </a:xfrm>
          <a:custGeom>
            <a:avLst/>
            <a:gdLst>
              <a:gd name="connsiteX0" fmla="*/ 0 w 1701708"/>
              <a:gd name="connsiteY0" fmla="*/ 789992 h 1579984"/>
              <a:gd name="connsiteX1" fmla="*/ 850854 w 1701708"/>
              <a:gd name="connsiteY1" fmla="*/ 0 h 1579984"/>
              <a:gd name="connsiteX2" fmla="*/ 1701708 w 1701708"/>
              <a:gd name="connsiteY2" fmla="*/ 789992 h 1579984"/>
              <a:gd name="connsiteX3" fmla="*/ 850854 w 1701708"/>
              <a:gd name="connsiteY3" fmla="*/ 1579984 h 1579984"/>
              <a:gd name="connsiteX4" fmla="*/ 0 w 1701708"/>
              <a:gd name="connsiteY4" fmla="*/ 789992 h 157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708" h="1579984">
                <a:moveTo>
                  <a:pt x="0" y="789992"/>
                </a:moveTo>
                <a:cubicBezTo>
                  <a:pt x="0" y="353691"/>
                  <a:pt x="380940" y="0"/>
                  <a:pt x="850854" y="0"/>
                </a:cubicBezTo>
                <a:cubicBezTo>
                  <a:pt x="1320768" y="0"/>
                  <a:pt x="1701708" y="353691"/>
                  <a:pt x="1701708" y="789992"/>
                </a:cubicBezTo>
                <a:cubicBezTo>
                  <a:pt x="1701708" y="1226293"/>
                  <a:pt x="1320768" y="1579984"/>
                  <a:pt x="850854" y="1579984"/>
                </a:cubicBezTo>
                <a:cubicBezTo>
                  <a:pt x="380940" y="1579984"/>
                  <a:pt x="0" y="1226293"/>
                  <a:pt x="0" y="789992"/>
                </a:cubicBezTo>
                <a:close/>
              </a:path>
            </a:pathLst>
          </a:cu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266989" tIns="249163" rIns="266989" bIns="249163" numCol="1" spcCol="1270" anchor="ctr" anchorCtr="0">
            <a:noAutofit/>
          </a:bodyPr>
          <a:lstStyle/>
          <a:p>
            <a:pPr algn="ctr" defTabSz="622300">
              <a:spcBef>
                <a:spcPct val="0"/>
              </a:spcBef>
            </a:pPr>
            <a:r>
              <a:rPr lang="fr-B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CIRCUITS COURTS</a:t>
            </a:r>
            <a:endParaRPr lang="fr-B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orme libre 30"/>
          <p:cNvSpPr/>
          <p:nvPr/>
        </p:nvSpPr>
        <p:spPr>
          <a:xfrm>
            <a:off x="7975510" y="1807270"/>
            <a:ext cx="1766245" cy="1579984"/>
          </a:xfrm>
          <a:custGeom>
            <a:avLst/>
            <a:gdLst>
              <a:gd name="connsiteX0" fmla="*/ 0 w 1579984"/>
              <a:gd name="connsiteY0" fmla="*/ 789992 h 1579984"/>
              <a:gd name="connsiteX1" fmla="*/ 789992 w 1579984"/>
              <a:gd name="connsiteY1" fmla="*/ 0 h 1579984"/>
              <a:gd name="connsiteX2" fmla="*/ 1579984 w 1579984"/>
              <a:gd name="connsiteY2" fmla="*/ 789992 h 1579984"/>
              <a:gd name="connsiteX3" fmla="*/ 789992 w 1579984"/>
              <a:gd name="connsiteY3" fmla="*/ 1579984 h 1579984"/>
              <a:gd name="connsiteX4" fmla="*/ 0 w 1579984"/>
              <a:gd name="connsiteY4" fmla="*/ 789992 h 157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9984" h="1579984">
                <a:moveTo>
                  <a:pt x="0" y="789992"/>
                </a:moveTo>
                <a:cubicBezTo>
                  <a:pt x="0" y="353691"/>
                  <a:pt x="353691" y="0"/>
                  <a:pt x="789992" y="0"/>
                </a:cubicBezTo>
                <a:cubicBezTo>
                  <a:pt x="1226293" y="0"/>
                  <a:pt x="1579984" y="353691"/>
                  <a:pt x="1579984" y="789992"/>
                </a:cubicBezTo>
                <a:cubicBezTo>
                  <a:pt x="1579984" y="1226293"/>
                  <a:pt x="1226293" y="1579984"/>
                  <a:pt x="789992" y="1579984"/>
                </a:cubicBezTo>
                <a:cubicBezTo>
                  <a:pt x="353691" y="1579984"/>
                  <a:pt x="0" y="1226293"/>
                  <a:pt x="0" y="789992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249163" tIns="249163" rIns="249163" bIns="249163" numCol="1" spcCol="1270" anchor="ctr" anchorCtr="0">
            <a:noAutofit/>
          </a:bodyPr>
          <a:lstStyle/>
          <a:p>
            <a:pPr algn="ctr" defTabSz="622300">
              <a:spcBef>
                <a:spcPct val="0"/>
              </a:spcBef>
              <a:spcAft>
                <a:spcPct val="35000"/>
              </a:spcAft>
            </a:pPr>
            <a:r>
              <a:rPr lang="fr-B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JEUNESSE &amp; PATRIMOINE</a:t>
            </a:r>
          </a:p>
        </p:txBody>
      </p:sp>
      <p:sp>
        <p:nvSpPr>
          <p:cNvPr id="32" name="Forme libre 31"/>
          <p:cNvSpPr/>
          <p:nvPr/>
        </p:nvSpPr>
        <p:spPr>
          <a:xfrm>
            <a:off x="9839228" y="2352155"/>
            <a:ext cx="1579984" cy="1579984"/>
          </a:xfrm>
          <a:custGeom>
            <a:avLst/>
            <a:gdLst>
              <a:gd name="connsiteX0" fmla="*/ 0 w 1579984"/>
              <a:gd name="connsiteY0" fmla="*/ 789992 h 1579984"/>
              <a:gd name="connsiteX1" fmla="*/ 789992 w 1579984"/>
              <a:gd name="connsiteY1" fmla="*/ 0 h 1579984"/>
              <a:gd name="connsiteX2" fmla="*/ 1579984 w 1579984"/>
              <a:gd name="connsiteY2" fmla="*/ 789992 h 1579984"/>
              <a:gd name="connsiteX3" fmla="*/ 789992 w 1579984"/>
              <a:gd name="connsiteY3" fmla="*/ 1579984 h 1579984"/>
              <a:gd name="connsiteX4" fmla="*/ 0 w 1579984"/>
              <a:gd name="connsiteY4" fmla="*/ 789992 h 157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9984" h="1579984">
                <a:moveTo>
                  <a:pt x="0" y="789992"/>
                </a:moveTo>
                <a:cubicBezTo>
                  <a:pt x="0" y="353691"/>
                  <a:pt x="353691" y="0"/>
                  <a:pt x="789992" y="0"/>
                </a:cubicBezTo>
                <a:cubicBezTo>
                  <a:pt x="1226293" y="0"/>
                  <a:pt x="1579984" y="353691"/>
                  <a:pt x="1579984" y="789992"/>
                </a:cubicBezTo>
                <a:cubicBezTo>
                  <a:pt x="1579984" y="1226293"/>
                  <a:pt x="1226293" y="1579984"/>
                  <a:pt x="789992" y="1579984"/>
                </a:cubicBezTo>
                <a:cubicBezTo>
                  <a:pt x="353691" y="1579984"/>
                  <a:pt x="0" y="1226293"/>
                  <a:pt x="0" y="78999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9163" tIns="249163" rIns="249163" bIns="249163" numCol="1" spcCol="1270" anchor="ctr" anchorCtr="0">
            <a:noAutofit/>
          </a:bodyPr>
          <a:lstStyle/>
          <a:p>
            <a:pPr algn="ctr" defTabSz="6223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RELAIS DU VISITEUR</a:t>
            </a:r>
            <a:endParaRPr lang="fr-B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orme libre 32"/>
          <p:cNvSpPr/>
          <p:nvPr/>
        </p:nvSpPr>
        <p:spPr>
          <a:xfrm>
            <a:off x="7749533" y="5114724"/>
            <a:ext cx="1579984" cy="1579984"/>
          </a:xfrm>
          <a:custGeom>
            <a:avLst/>
            <a:gdLst>
              <a:gd name="connsiteX0" fmla="*/ 0 w 1579984"/>
              <a:gd name="connsiteY0" fmla="*/ 789992 h 1579984"/>
              <a:gd name="connsiteX1" fmla="*/ 789992 w 1579984"/>
              <a:gd name="connsiteY1" fmla="*/ 0 h 1579984"/>
              <a:gd name="connsiteX2" fmla="*/ 1579984 w 1579984"/>
              <a:gd name="connsiteY2" fmla="*/ 789992 h 1579984"/>
              <a:gd name="connsiteX3" fmla="*/ 789992 w 1579984"/>
              <a:gd name="connsiteY3" fmla="*/ 1579984 h 1579984"/>
              <a:gd name="connsiteX4" fmla="*/ 0 w 1579984"/>
              <a:gd name="connsiteY4" fmla="*/ 789992 h 157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9984" h="1579984">
                <a:moveTo>
                  <a:pt x="0" y="789992"/>
                </a:moveTo>
                <a:cubicBezTo>
                  <a:pt x="0" y="353691"/>
                  <a:pt x="353691" y="0"/>
                  <a:pt x="789992" y="0"/>
                </a:cubicBezTo>
                <a:cubicBezTo>
                  <a:pt x="1226293" y="0"/>
                  <a:pt x="1579984" y="353691"/>
                  <a:pt x="1579984" y="789992"/>
                </a:cubicBezTo>
                <a:cubicBezTo>
                  <a:pt x="1579984" y="1226293"/>
                  <a:pt x="1226293" y="1579984"/>
                  <a:pt x="789992" y="1579984"/>
                </a:cubicBezTo>
                <a:cubicBezTo>
                  <a:pt x="353691" y="1579984"/>
                  <a:pt x="0" y="1226293"/>
                  <a:pt x="0" y="789992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249163" tIns="249163" rIns="249163" bIns="2491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MOBILITE </a:t>
            </a:r>
            <a:endParaRPr lang="fr-B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orme libre 33"/>
          <p:cNvSpPr/>
          <p:nvPr/>
        </p:nvSpPr>
        <p:spPr>
          <a:xfrm>
            <a:off x="5810288" y="5161384"/>
            <a:ext cx="1579984" cy="1579984"/>
          </a:xfrm>
          <a:custGeom>
            <a:avLst/>
            <a:gdLst>
              <a:gd name="connsiteX0" fmla="*/ 0 w 1579984"/>
              <a:gd name="connsiteY0" fmla="*/ 789992 h 1579984"/>
              <a:gd name="connsiteX1" fmla="*/ 789992 w 1579984"/>
              <a:gd name="connsiteY1" fmla="*/ 0 h 1579984"/>
              <a:gd name="connsiteX2" fmla="*/ 1579984 w 1579984"/>
              <a:gd name="connsiteY2" fmla="*/ 789992 h 1579984"/>
              <a:gd name="connsiteX3" fmla="*/ 789992 w 1579984"/>
              <a:gd name="connsiteY3" fmla="*/ 1579984 h 1579984"/>
              <a:gd name="connsiteX4" fmla="*/ 0 w 1579984"/>
              <a:gd name="connsiteY4" fmla="*/ 789992 h 157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9984" h="1579984">
                <a:moveTo>
                  <a:pt x="0" y="789992"/>
                </a:moveTo>
                <a:cubicBezTo>
                  <a:pt x="0" y="353691"/>
                  <a:pt x="353691" y="0"/>
                  <a:pt x="789992" y="0"/>
                </a:cubicBezTo>
                <a:cubicBezTo>
                  <a:pt x="1226293" y="0"/>
                  <a:pt x="1579984" y="353691"/>
                  <a:pt x="1579984" y="789992"/>
                </a:cubicBezTo>
                <a:cubicBezTo>
                  <a:pt x="1579984" y="1226293"/>
                  <a:pt x="1226293" y="1579984"/>
                  <a:pt x="789992" y="1579984"/>
                </a:cubicBezTo>
                <a:cubicBezTo>
                  <a:pt x="353691" y="1579984"/>
                  <a:pt x="0" y="1226293"/>
                  <a:pt x="0" y="789992"/>
                </a:cubicBez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49163" tIns="249163" rIns="249163" bIns="249163" numCol="1" spcCol="1270" anchor="ctr" anchorCtr="0">
            <a:noAutofit/>
          </a:bodyPr>
          <a:lstStyle/>
          <a:p>
            <a:pPr algn="ctr" defTabSz="622300">
              <a:spcBef>
                <a:spcPct val="0"/>
              </a:spcBef>
              <a:spcAft>
                <a:spcPct val="35000"/>
              </a:spcAft>
            </a:pPr>
            <a:r>
              <a:rPr lang="fr-B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METIERS DU TERROIR + Espace Test Maraicher </a:t>
            </a:r>
            <a:endParaRPr lang="fr-B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7618" y="445054"/>
            <a:ext cx="10217284" cy="10337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/>
          <p:cNvSpPr txBox="1"/>
          <p:nvPr/>
        </p:nvSpPr>
        <p:spPr>
          <a:xfrm>
            <a:off x="1520253" y="668496"/>
            <a:ext cx="3296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/>
              <a:t>Les 7 enjeux de la Stratégie de Développement Local 2018-2023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7390272" y="769322"/>
            <a:ext cx="3296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/>
              <a:t>LES  PROJETS DU GAL </a:t>
            </a:r>
          </a:p>
          <a:p>
            <a:endParaRPr lang="fr-BE" b="1" dirty="0"/>
          </a:p>
        </p:txBody>
      </p:sp>
      <p:sp>
        <p:nvSpPr>
          <p:cNvPr id="4" name="Flèche : droite 3"/>
          <p:cNvSpPr/>
          <p:nvPr/>
        </p:nvSpPr>
        <p:spPr>
          <a:xfrm>
            <a:off x="5745989" y="71963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Forme libre 30">
            <a:extLst>
              <a:ext uri="{FF2B5EF4-FFF2-40B4-BE49-F238E27FC236}">
                <a16:creationId xmlns:a16="http://schemas.microsoft.com/office/drawing/2014/main" id="{F145A04B-1488-40F7-B90D-C60D69D43426}"/>
              </a:ext>
            </a:extLst>
          </p:cNvPr>
          <p:cNvSpPr/>
          <p:nvPr/>
        </p:nvSpPr>
        <p:spPr>
          <a:xfrm>
            <a:off x="9423248" y="5004743"/>
            <a:ext cx="1766245" cy="1579984"/>
          </a:xfrm>
          <a:custGeom>
            <a:avLst/>
            <a:gdLst>
              <a:gd name="connsiteX0" fmla="*/ 0 w 1579984"/>
              <a:gd name="connsiteY0" fmla="*/ 789992 h 1579984"/>
              <a:gd name="connsiteX1" fmla="*/ 789992 w 1579984"/>
              <a:gd name="connsiteY1" fmla="*/ 0 h 1579984"/>
              <a:gd name="connsiteX2" fmla="*/ 1579984 w 1579984"/>
              <a:gd name="connsiteY2" fmla="*/ 789992 h 1579984"/>
              <a:gd name="connsiteX3" fmla="*/ 789992 w 1579984"/>
              <a:gd name="connsiteY3" fmla="*/ 1579984 h 1579984"/>
              <a:gd name="connsiteX4" fmla="*/ 0 w 1579984"/>
              <a:gd name="connsiteY4" fmla="*/ 789992 h 157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9984" h="1579984">
                <a:moveTo>
                  <a:pt x="0" y="789992"/>
                </a:moveTo>
                <a:cubicBezTo>
                  <a:pt x="0" y="353691"/>
                  <a:pt x="353691" y="0"/>
                  <a:pt x="789992" y="0"/>
                </a:cubicBezTo>
                <a:cubicBezTo>
                  <a:pt x="1226293" y="0"/>
                  <a:pt x="1579984" y="353691"/>
                  <a:pt x="1579984" y="789992"/>
                </a:cubicBezTo>
                <a:cubicBezTo>
                  <a:pt x="1579984" y="1226293"/>
                  <a:pt x="1226293" y="1579984"/>
                  <a:pt x="789992" y="1579984"/>
                </a:cubicBezTo>
                <a:cubicBezTo>
                  <a:pt x="353691" y="1579984"/>
                  <a:pt x="0" y="1226293"/>
                  <a:pt x="0" y="789992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249163" tIns="249163" rIns="249163" bIns="249163" numCol="1" spcCol="1270" anchor="ctr" anchorCtr="0">
            <a:noAutofit/>
          </a:bodyPr>
          <a:lstStyle/>
          <a:p>
            <a:pPr algn="ctr" defTabSz="622300">
              <a:spcBef>
                <a:spcPct val="0"/>
              </a:spcBef>
              <a:spcAft>
                <a:spcPct val="35000"/>
              </a:spcAft>
            </a:pPr>
            <a:r>
              <a:rPr lang="fr-B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ESPACES RURAUX PARTAGEES</a:t>
            </a:r>
          </a:p>
        </p:txBody>
      </p:sp>
      <p:sp>
        <p:nvSpPr>
          <p:cNvPr id="6" name="Flèche gauche 8">
            <a:extLst>
              <a:ext uri="{FF2B5EF4-FFF2-40B4-BE49-F238E27FC236}">
                <a16:creationId xmlns:a16="http://schemas.microsoft.com/office/drawing/2014/main" id="{58732A63-9510-BF7D-91CE-B5E2478B03CE}"/>
              </a:ext>
            </a:extLst>
          </p:cNvPr>
          <p:cNvSpPr/>
          <p:nvPr/>
        </p:nvSpPr>
        <p:spPr>
          <a:xfrm rot="14317079">
            <a:off x="6699293" y="3193704"/>
            <a:ext cx="596388" cy="368497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18" name="Flèche gauche 8">
            <a:extLst>
              <a:ext uri="{FF2B5EF4-FFF2-40B4-BE49-F238E27FC236}">
                <a16:creationId xmlns:a16="http://schemas.microsoft.com/office/drawing/2014/main" id="{4C2B8FAC-D722-03E9-5883-07FD756CF423}"/>
              </a:ext>
            </a:extLst>
          </p:cNvPr>
          <p:cNvSpPr/>
          <p:nvPr/>
        </p:nvSpPr>
        <p:spPr>
          <a:xfrm rot="7227401">
            <a:off x="6662795" y="4844462"/>
            <a:ext cx="596388" cy="368497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pic>
        <p:nvPicPr>
          <p:cNvPr id="19" name="Picture 4" descr="Pays des 4 Bras Groupe d'Action Locale">
            <a:extLst>
              <a:ext uri="{FF2B5EF4-FFF2-40B4-BE49-F238E27FC236}">
                <a16:creationId xmlns:a16="http://schemas.microsoft.com/office/drawing/2014/main" id="{3CE4B2FE-16DD-54F4-7411-17EED85871B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80579" b="-5645"/>
          <a:stretch/>
        </p:blipFill>
        <p:spPr bwMode="auto">
          <a:xfrm>
            <a:off x="7082656" y="1896875"/>
            <a:ext cx="615232" cy="61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ays des 4 Bras Groupe d'Action Locale">
            <a:extLst>
              <a:ext uri="{FF2B5EF4-FFF2-40B4-BE49-F238E27FC236}">
                <a16:creationId xmlns:a16="http://schemas.microsoft.com/office/drawing/2014/main" id="{52C0E7BF-A368-AC14-90DC-057F7845ECD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80579" b="-5645"/>
          <a:stretch/>
        </p:blipFill>
        <p:spPr bwMode="auto">
          <a:xfrm>
            <a:off x="8243400" y="5019488"/>
            <a:ext cx="615232" cy="61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Pays des 4 Bras Groupe d'Action Locale">
            <a:extLst>
              <a:ext uri="{FF2B5EF4-FFF2-40B4-BE49-F238E27FC236}">
                <a16:creationId xmlns:a16="http://schemas.microsoft.com/office/drawing/2014/main" id="{737037BE-AE60-B4BC-7305-BA4170A9444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80579" b="-5645"/>
          <a:stretch/>
        </p:blipFill>
        <p:spPr bwMode="auto">
          <a:xfrm>
            <a:off x="7076238" y="5635442"/>
            <a:ext cx="615232" cy="61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7E59F0F-5F35-7E39-0CCE-9B5B7157F5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2248" y="1772734"/>
            <a:ext cx="353417" cy="579967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AF6BF2D5-981D-EAEE-0349-94EEF1CBA90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659" y="2274762"/>
            <a:ext cx="353417" cy="57996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9DDAC51-B492-7E11-5A0C-CB50EB50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956" y="5018035"/>
            <a:ext cx="1264841" cy="28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327F9ABA-037B-B8B7-CE06-7D64AD508B5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910" t="24822" r="43065" b="44681"/>
          <a:stretch/>
        </p:blipFill>
        <p:spPr>
          <a:xfrm>
            <a:off x="6917405" y="3753563"/>
            <a:ext cx="1372563" cy="784209"/>
          </a:xfrm>
          <a:prstGeom prst="rect">
            <a:avLst/>
          </a:prstGeom>
        </p:spPr>
      </p:pic>
      <p:sp>
        <p:nvSpPr>
          <p:cNvPr id="5" name="Forme libre 29">
            <a:extLst>
              <a:ext uri="{FF2B5EF4-FFF2-40B4-BE49-F238E27FC236}">
                <a16:creationId xmlns:a16="http://schemas.microsoft.com/office/drawing/2014/main" id="{2EE4B1E6-D19C-B617-821C-76C41C296D10}"/>
              </a:ext>
            </a:extLst>
          </p:cNvPr>
          <p:cNvSpPr/>
          <p:nvPr/>
        </p:nvSpPr>
        <p:spPr>
          <a:xfrm>
            <a:off x="6724397" y="3548020"/>
            <a:ext cx="1758581" cy="1310702"/>
          </a:xfrm>
          <a:custGeom>
            <a:avLst/>
            <a:gdLst>
              <a:gd name="connsiteX0" fmla="*/ 0 w 1701708"/>
              <a:gd name="connsiteY0" fmla="*/ 789992 h 1579984"/>
              <a:gd name="connsiteX1" fmla="*/ 850854 w 1701708"/>
              <a:gd name="connsiteY1" fmla="*/ 0 h 1579984"/>
              <a:gd name="connsiteX2" fmla="*/ 1701708 w 1701708"/>
              <a:gd name="connsiteY2" fmla="*/ 789992 h 1579984"/>
              <a:gd name="connsiteX3" fmla="*/ 850854 w 1701708"/>
              <a:gd name="connsiteY3" fmla="*/ 1579984 h 1579984"/>
              <a:gd name="connsiteX4" fmla="*/ 0 w 1701708"/>
              <a:gd name="connsiteY4" fmla="*/ 789992 h 157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708" h="1579984">
                <a:moveTo>
                  <a:pt x="0" y="789992"/>
                </a:moveTo>
                <a:cubicBezTo>
                  <a:pt x="0" y="353691"/>
                  <a:pt x="380940" y="0"/>
                  <a:pt x="850854" y="0"/>
                </a:cubicBezTo>
                <a:cubicBezTo>
                  <a:pt x="1320768" y="0"/>
                  <a:pt x="1701708" y="353691"/>
                  <a:pt x="1701708" y="789992"/>
                </a:cubicBezTo>
                <a:cubicBezTo>
                  <a:pt x="1701708" y="1226293"/>
                  <a:pt x="1320768" y="1579984"/>
                  <a:pt x="850854" y="1579984"/>
                </a:cubicBezTo>
                <a:cubicBezTo>
                  <a:pt x="380940" y="1579984"/>
                  <a:pt x="0" y="1226293"/>
                  <a:pt x="0" y="789992"/>
                </a:cubicBezTo>
                <a:close/>
              </a:path>
            </a:pathLst>
          </a:cu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266989" tIns="249163" rIns="266989" bIns="249163" numCol="1" spcCol="1270" anchor="ctr" anchorCtr="0">
            <a:noAutofit/>
          </a:bodyPr>
          <a:lstStyle/>
          <a:p>
            <a:pPr algn="ctr" defTabSz="622300">
              <a:spcBef>
                <a:spcPct val="0"/>
              </a:spcBef>
            </a:pPr>
            <a:endParaRPr lang="fr-B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orme libre 31">
            <a:extLst>
              <a:ext uri="{FF2B5EF4-FFF2-40B4-BE49-F238E27FC236}">
                <a16:creationId xmlns:a16="http://schemas.microsoft.com/office/drawing/2014/main" id="{F9771947-EA0E-13AE-DAE8-2F0EE8229F2F}"/>
              </a:ext>
            </a:extLst>
          </p:cNvPr>
          <p:cNvSpPr/>
          <p:nvPr/>
        </p:nvSpPr>
        <p:spPr>
          <a:xfrm>
            <a:off x="10083510" y="3650641"/>
            <a:ext cx="1758581" cy="1386690"/>
          </a:xfrm>
          <a:custGeom>
            <a:avLst/>
            <a:gdLst>
              <a:gd name="connsiteX0" fmla="*/ 0 w 1579984"/>
              <a:gd name="connsiteY0" fmla="*/ 789992 h 1579984"/>
              <a:gd name="connsiteX1" fmla="*/ 789992 w 1579984"/>
              <a:gd name="connsiteY1" fmla="*/ 0 h 1579984"/>
              <a:gd name="connsiteX2" fmla="*/ 1579984 w 1579984"/>
              <a:gd name="connsiteY2" fmla="*/ 789992 h 1579984"/>
              <a:gd name="connsiteX3" fmla="*/ 789992 w 1579984"/>
              <a:gd name="connsiteY3" fmla="*/ 1579984 h 1579984"/>
              <a:gd name="connsiteX4" fmla="*/ 0 w 1579984"/>
              <a:gd name="connsiteY4" fmla="*/ 789992 h 157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9984" h="1579984">
                <a:moveTo>
                  <a:pt x="0" y="789992"/>
                </a:moveTo>
                <a:cubicBezTo>
                  <a:pt x="0" y="353691"/>
                  <a:pt x="353691" y="0"/>
                  <a:pt x="789992" y="0"/>
                </a:cubicBezTo>
                <a:cubicBezTo>
                  <a:pt x="1226293" y="0"/>
                  <a:pt x="1579984" y="353691"/>
                  <a:pt x="1579984" y="789992"/>
                </a:cubicBezTo>
                <a:cubicBezTo>
                  <a:pt x="1579984" y="1226293"/>
                  <a:pt x="1226293" y="1579984"/>
                  <a:pt x="789992" y="1579984"/>
                </a:cubicBezTo>
                <a:cubicBezTo>
                  <a:pt x="353691" y="1579984"/>
                  <a:pt x="0" y="1226293"/>
                  <a:pt x="0" y="78999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9163" tIns="249163" rIns="249163" bIns="249163" numCol="1" spcCol="1270" anchor="ctr" anchorCtr="0">
            <a:noAutofit/>
          </a:bodyPr>
          <a:lstStyle/>
          <a:p>
            <a:pPr algn="ctr" defTabSz="6223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endParaRPr lang="fr-B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D647799F-C9BF-BEEB-82B8-64238A91F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506" y="3814328"/>
            <a:ext cx="955310" cy="101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Pays des 4 Bras Groupe d'Action Locale">
            <a:extLst>
              <a:ext uri="{FF2B5EF4-FFF2-40B4-BE49-F238E27FC236}">
                <a16:creationId xmlns:a16="http://schemas.microsoft.com/office/drawing/2014/main" id="{A6DB0574-B013-3B52-2166-ACEDC601C17A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80579" b="-5645"/>
          <a:stretch/>
        </p:blipFill>
        <p:spPr bwMode="auto">
          <a:xfrm>
            <a:off x="11419212" y="3558454"/>
            <a:ext cx="615232" cy="61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bbaye de Villers">
            <a:extLst>
              <a:ext uri="{FF2B5EF4-FFF2-40B4-BE49-F238E27FC236}">
                <a16:creationId xmlns:a16="http://schemas.microsoft.com/office/drawing/2014/main" id="{0C6416BF-597C-F7EF-7CF6-ECD0DB39F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483" y="4241061"/>
            <a:ext cx="456099" cy="37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847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images1LK6GL5R">
            <a:extLst>
              <a:ext uri="{FF2B5EF4-FFF2-40B4-BE49-F238E27FC236}">
                <a16:creationId xmlns:a16="http://schemas.microsoft.com/office/drawing/2014/main" id="{7020B469-30D4-48C0-B725-6F9E44F76736}"/>
              </a:ext>
            </a:extLst>
          </p:cNvPr>
          <p:cNvPicPr/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9910910" y="5724385"/>
            <a:ext cx="672967" cy="57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2365E41-C4D1-45ED-9383-3BC8699B9822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6808" y="5621551"/>
            <a:ext cx="672967" cy="7849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B66C869-9456-B6F8-9663-44DE3FE087F9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9777" y="5653415"/>
            <a:ext cx="825230" cy="8252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6C8C8A-DAD4-00EA-B95B-B8A97F6A023A}"/>
              </a:ext>
            </a:extLst>
          </p:cNvPr>
          <p:cNvSpPr/>
          <p:nvPr/>
        </p:nvSpPr>
        <p:spPr>
          <a:xfrm>
            <a:off x="488746" y="250866"/>
            <a:ext cx="5992868" cy="609487"/>
          </a:xfrm>
          <a:prstGeom prst="rect">
            <a:avLst/>
          </a:prstGeom>
          <a:solidFill>
            <a:srgbClr val="F7A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B0CBA8CA-9434-ACF1-DF3F-FF9342388AA2}"/>
              </a:ext>
            </a:extLst>
          </p:cNvPr>
          <p:cNvSpPr txBox="1">
            <a:spLocks/>
          </p:cNvSpPr>
          <p:nvPr/>
        </p:nvSpPr>
        <p:spPr>
          <a:xfrm>
            <a:off x="488746" y="-115963"/>
            <a:ext cx="57418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Candidature GAL Pays des 4 Bras 2024-2027</a:t>
            </a:r>
            <a:endParaRPr lang="fr-BE" sz="2800" b="1" dirty="0">
              <a:solidFill>
                <a:schemeClr val="bg1"/>
              </a:solidFill>
            </a:endParaRPr>
          </a:p>
        </p:txBody>
      </p:sp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B51189F7-623A-BA28-A58A-862898F0DDB3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4" t="21634" r="60581" b="5937"/>
          <a:stretch/>
        </p:blipFill>
        <p:spPr bwMode="auto">
          <a:xfrm>
            <a:off x="9054950" y="1903847"/>
            <a:ext cx="1874827" cy="2329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4BA5AEE-DCF4-204D-A660-7C8E410F1A6E}"/>
              </a:ext>
            </a:extLst>
          </p:cNvPr>
          <p:cNvSpPr txBox="1"/>
          <p:nvPr/>
        </p:nvSpPr>
        <p:spPr>
          <a:xfrm>
            <a:off x="3359689" y="4586782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endParaRPr lang="fr-BE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fr-BE" sz="1800" b="1" dirty="0"/>
              <a:t>Résultats de l’appel à </a:t>
            </a:r>
            <a:r>
              <a:rPr lang="fr-BE" sz="1800" b="1" dirty="0" err="1"/>
              <a:t>pré-projet</a:t>
            </a:r>
            <a:r>
              <a:rPr lang="fr-BE" sz="1800" b="1" dirty="0"/>
              <a:t> </a:t>
            </a:r>
          </a:p>
          <a:p>
            <a:pPr marL="457200" lvl="1" indent="0">
              <a:buNone/>
            </a:pPr>
            <a:r>
              <a:rPr lang="fr-BE" dirty="0"/>
              <a:t>- 101 </a:t>
            </a:r>
            <a:r>
              <a:rPr lang="fr-BE" dirty="0" err="1"/>
              <a:t>pré-projets</a:t>
            </a:r>
            <a:r>
              <a:rPr lang="fr-BE" dirty="0"/>
              <a:t> reçus</a:t>
            </a:r>
          </a:p>
          <a:p>
            <a:pPr marL="457200" lvl="1" indent="0">
              <a:buNone/>
            </a:pPr>
            <a:r>
              <a:rPr lang="fr-BE" sz="1800" dirty="0"/>
              <a:t>-&gt; Sélect</a:t>
            </a:r>
            <a:r>
              <a:rPr lang="fr-BE" dirty="0"/>
              <a:t>ion des </a:t>
            </a:r>
            <a:r>
              <a:rPr lang="fr-BE" dirty="0" err="1"/>
              <a:t>pré-projets</a:t>
            </a:r>
            <a:r>
              <a:rPr lang="fr-BE" dirty="0"/>
              <a:t> lors de l’AG du 08/03 </a:t>
            </a:r>
            <a:endParaRPr lang="fr-BE" sz="1800" dirty="0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07C31693-6604-E81C-9213-8A76BB08873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396370" y="1561796"/>
            <a:ext cx="2281781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fr-BE" sz="1400" b="1" dirty="0"/>
          </a:p>
        </p:txBody>
      </p:sp>
      <p:sp>
        <p:nvSpPr>
          <p:cNvPr id="52" name="Flèche : droite 51">
            <a:extLst>
              <a:ext uri="{FF2B5EF4-FFF2-40B4-BE49-F238E27FC236}">
                <a16:creationId xmlns:a16="http://schemas.microsoft.com/office/drawing/2014/main" id="{D53E3D81-EADC-11B4-A235-6402F5D838D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>
            <a:off x="5696336" y="3624723"/>
            <a:ext cx="657688" cy="33470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3" name="Flèche : droite 52">
            <a:extLst>
              <a:ext uri="{FF2B5EF4-FFF2-40B4-BE49-F238E27FC236}">
                <a16:creationId xmlns:a16="http://schemas.microsoft.com/office/drawing/2014/main" id="{3654783B-03D2-76AA-5071-F0248ABC092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8711077">
            <a:off x="5319503" y="2868563"/>
            <a:ext cx="657688" cy="33470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4" name="Flèche : droite 53">
            <a:extLst>
              <a:ext uri="{FF2B5EF4-FFF2-40B4-BE49-F238E27FC236}">
                <a16:creationId xmlns:a16="http://schemas.microsoft.com/office/drawing/2014/main" id="{FB02A601-C4FE-454A-6CD6-5D73B22EF4B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5400000">
            <a:off x="4095736" y="2324767"/>
            <a:ext cx="717411" cy="30684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5" name="Flèche : droite 54">
            <a:extLst>
              <a:ext uri="{FF2B5EF4-FFF2-40B4-BE49-F238E27FC236}">
                <a16:creationId xmlns:a16="http://schemas.microsoft.com/office/drawing/2014/main" id="{8FD03F2D-FCC3-256A-6C54-59390332531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2226803">
            <a:off x="2884251" y="2805604"/>
            <a:ext cx="657688" cy="33470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6" name="Flèche : droite 55">
            <a:extLst>
              <a:ext uri="{FF2B5EF4-FFF2-40B4-BE49-F238E27FC236}">
                <a16:creationId xmlns:a16="http://schemas.microsoft.com/office/drawing/2014/main" id="{EC412611-BB94-9848-6477-3C787B5C9DD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706644" y="3561764"/>
            <a:ext cx="657688" cy="33470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id="{939BAAFA-CE05-8270-5F07-63F20510A18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194719" y="3556564"/>
            <a:ext cx="2065361" cy="453788"/>
          </a:xfrm>
          <a:prstGeom prst="roundRect">
            <a:avLst>
              <a:gd name="adj" fmla="val 1446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155" dirty="0">
              <a:noFill/>
            </a:endParaRPr>
          </a:p>
        </p:txBody>
      </p:sp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F8F5CB60-E8BC-5603-87B9-CE5C2173FFE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61056" y="3462682"/>
            <a:ext cx="2031438" cy="447529"/>
          </a:xfrm>
          <a:prstGeom prst="roundRect">
            <a:avLst>
              <a:gd name="adj" fmla="val 1446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155" dirty="0">
              <a:noFill/>
            </a:endParaRPr>
          </a:p>
        </p:txBody>
      </p:sp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8F2561FA-6665-C736-52B4-8781BE4810E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5839186" y="2514409"/>
            <a:ext cx="1894815" cy="451542"/>
          </a:xfrm>
          <a:prstGeom prst="roundRect">
            <a:avLst>
              <a:gd name="adj" fmla="val 1446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155" dirty="0">
              <a:noFill/>
            </a:endParaRPr>
          </a:p>
        </p:txBody>
      </p:sp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4FCA96D1-049F-8876-A807-2F882A8A5FA2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3507033" y="1869557"/>
            <a:ext cx="1894815" cy="420524"/>
          </a:xfrm>
          <a:prstGeom prst="roundRect">
            <a:avLst>
              <a:gd name="adj" fmla="val 1446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155" dirty="0">
              <a:noFill/>
            </a:endParaRPr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9A0F770E-42D2-F434-4C6D-E218994165F4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065947" y="2424968"/>
            <a:ext cx="2041023" cy="412981"/>
          </a:xfrm>
          <a:prstGeom prst="roundRect">
            <a:avLst>
              <a:gd name="adj" fmla="val 1446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155" dirty="0">
              <a:noFill/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45B8733D-C89E-5451-4484-F2255994CEA3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20747" y="3499179"/>
            <a:ext cx="2081678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BE" sz="1400" b="1" dirty="0">
                <a:solidFill>
                  <a:schemeClr val="bg1"/>
                </a:solidFill>
              </a:rPr>
              <a:t>Défis #1 Energie &amp; Climat</a:t>
            </a:r>
          </a:p>
          <a:p>
            <a:endParaRPr lang="fr-BE" sz="1600" b="1" dirty="0">
              <a:solidFill>
                <a:schemeClr val="bg1"/>
              </a:solidFill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6F6E90CB-C4C3-F211-63C7-196DE0E29C2A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065947" y="2480328"/>
            <a:ext cx="2041024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BE" sz="1400" b="1" dirty="0">
                <a:solidFill>
                  <a:schemeClr val="bg1"/>
                </a:solidFill>
              </a:rPr>
              <a:t>Défis #2 </a:t>
            </a:r>
            <a:r>
              <a:rPr lang="fr-FR" sz="1400" b="1" dirty="0">
                <a:solidFill>
                  <a:schemeClr val="bg1"/>
                </a:solidFill>
              </a:rPr>
              <a:t>Culture &amp; loisirs</a:t>
            </a:r>
            <a:endParaRPr lang="fr-BE" sz="1400" b="1" dirty="0">
              <a:solidFill>
                <a:schemeClr val="bg1"/>
              </a:solidFill>
            </a:endParaRPr>
          </a:p>
          <a:p>
            <a:endParaRPr lang="fr-BE" sz="1600" b="1" dirty="0">
              <a:solidFill>
                <a:schemeClr val="bg1"/>
              </a:solidFill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5AA16D99-28FE-2CE5-2A85-024E8AE03CD1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3544579" y="1909221"/>
            <a:ext cx="1738240" cy="306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BE" sz="1400" b="1" dirty="0">
                <a:solidFill>
                  <a:schemeClr val="bg1"/>
                </a:solidFill>
              </a:rPr>
              <a:t>Défis #3 </a:t>
            </a:r>
            <a:r>
              <a:rPr lang="fr-FR" sz="1400" b="1" dirty="0">
                <a:solidFill>
                  <a:schemeClr val="bg1"/>
                </a:solidFill>
              </a:rPr>
              <a:t>Cadre de vie</a:t>
            </a:r>
            <a:endParaRPr lang="fr-BE" sz="1400" b="1" dirty="0">
              <a:solidFill>
                <a:schemeClr val="bg1"/>
              </a:solidFill>
            </a:endParaRP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B36424CD-CED8-087C-6162-C5FFFFDB6F65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5895549" y="2578513"/>
            <a:ext cx="1998992" cy="306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BE" sz="1400" b="1" dirty="0">
                <a:solidFill>
                  <a:schemeClr val="bg1"/>
                </a:solidFill>
              </a:rPr>
              <a:t>Défis #4 </a:t>
            </a:r>
            <a:r>
              <a:rPr lang="fr-FR" sz="1400" b="1" dirty="0">
                <a:solidFill>
                  <a:schemeClr val="bg1"/>
                </a:solidFill>
              </a:rPr>
              <a:t>Alimentation</a:t>
            </a:r>
            <a:endParaRPr lang="fr-BE" sz="1400" b="1" dirty="0">
              <a:solidFill>
                <a:schemeClr val="bg1"/>
              </a:solidFill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65C88507-59D8-A0BA-A954-A6AE61BE5853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6217831" y="3603079"/>
            <a:ext cx="2221361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BE" sz="1400" b="1" dirty="0">
                <a:solidFill>
                  <a:schemeClr val="bg1"/>
                </a:solidFill>
              </a:rPr>
              <a:t>Défis #5 </a:t>
            </a:r>
            <a:r>
              <a:rPr lang="fr-FR" sz="1400" b="1" dirty="0">
                <a:solidFill>
                  <a:schemeClr val="bg1"/>
                </a:solidFill>
              </a:rPr>
              <a:t>Cohésion sociale</a:t>
            </a:r>
            <a:endParaRPr lang="fr-BE" sz="1400" dirty="0">
              <a:solidFill>
                <a:schemeClr val="bg1"/>
              </a:solidFill>
            </a:endParaRPr>
          </a:p>
          <a:p>
            <a:endParaRPr lang="fr-BE" sz="1600" b="1" dirty="0">
              <a:solidFill>
                <a:schemeClr val="bg1"/>
              </a:solidFill>
            </a:endParaRPr>
          </a:p>
        </p:txBody>
      </p:sp>
      <p:pic>
        <p:nvPicPr>
          <p:cNvPr id="71" name="Picture 4" descr="Pays des 4 Bras Groupe d'Action Locale">
            <a:extLst>
              <a:ext uri="{FF2B5EF4-FFF2-40B4-BE49-F238E27FC236}">
                <a16:creationId xmlns:a16="http://schemas.microsoft.com/office/drawing/2014/main" id="{EAEE45ED-B706-44AF-F84E-3467A12046B6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80579" b="-5645"/>
          <a:stretch/>
        </p:blipFill>
        <p:spPr bwMode="auto">
          <a:xfrm>
            <a:off x="4177464" y="2876543"/>
            <a:ext cx="615232" cy="61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Pays des 4 Bras Groupe d'Action Locale">
            <a:extLst>
              <a:ext uri="{FF2B5EF4-FFF2-40B4-BE49-F238E27FC236}">
                <a16:creationId xmlns:a16="http://schemas.microsoft.com/office/drawing/2014/main" id="{669F3B0A-8B0C-287C-09B8-0B6B1B1A669E}"/>
              </a:ext>
            </a:extLst>
          </p:cNvPr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22"/>
          <a:stretch/>
        </p:blipFill>
        <p:spPr bwMode="auto">
          <a:xfrm>
            <a:off x="3784150" y="3483596"/>
            <a:ext cx="1390503" cy="31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ZoneTexte 76">
            <a:extLst>
              <a:ext uri="{FF2B5EF4-FFF2-40B4-BE49-F238E27FC236}">
                <a16:creationId xmlns:a16="http://schemas.microsoft.com/office/drawing/2014/main" id="{AE91F5F1-31A4-29F7-0BF4-B270B27B8052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3480416" y="3681716"/>
            <a:ext cx="185569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Horizon 2028</a:t>
            </a:r>
            <a:endParaRPr lang="fr-BE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BFAC138C-944C-BABF-A7B3-93DB4B167FBC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90"/>
          <a:stretch/>
        </p:blipFill>
        <p:spPr>
          <a:xfrm>
            <a:off x="688158" y="4893162"/>
            <a:ext cx="2939568" cy="152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36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44D78B-C549-8A97-E345-048B85EEF8AD}"/>
              </a:ext>
            </a:extLst>
          </p:cNvPr>
          <p:cNvSpPr/>
          <p:nvPr/>
        </p:nvSpPr>
        <p:spPr>
          <a:xfrm>
            <a:off x="498270" y="1259156"/>
            <a:ext cx="9354431" cy="5401779"/>
          </a:xfrm>
          <a:prstGeom prst="roundRect">
            <a:avLst>
              <a:gd name="adj" fmla="val 8002"/>
            </a:avLst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040" name="Connecteur : en arc 1039">
            <a:extLst>
              <a:ext uri="{FF2B5EF4-FFF2-40B4-BE49-F238E27FC236}">
                <a16:creationId xmlns:a16="http://schemas.microsoft.com/office/drawing/2014/main" id="{02570058-94E0-E821-B798-82F0D6B8E2EE}"/>
              </a:ext>
            </a:extLst>
          </p:cNvPr>
          <p:cNvCxnSpPr>
            <a:cxnSpLocks/>
          </p:cNvCxnSpPr>
          <p:nvPr/>
        </p:nvCxnSpPr>
        <p:spPr>
          <a:xfrm>
            <a:off x="3198632" y="4870095"/>
            <a:ext cx="3743427" cy="32960"/>
          </a:xfrm>
          <a:prstGeom prst="curvedConnector3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5" name="Connecteur : en arc 1074">
            <a:extLst>
              <a:ext uri="{FF2B5EF4-FFF2-40B4-BE49-F238E27FC236}">
                <a16:creationId xmlns:a16="http://schemas.microsoft.com/office/drawing/2014/main" id="{994B411E-4AFC-701A-2CE8-C5CAD6B1713B}"/>
              </a:ext>
            </a:extLst>
          </p:cNvPr>
          <p:cNvCxnSpPr>
            <a:cxnSpLocks/>
            <a:stCxn id="40" idx="3"/>
          </p:cNvCxnSpPr>
          <p:nvPr/>
        </p:nvCxnSpPr>
        <p:spPr>
          <a:xfrm>
            <a:off x="5635396" y="4197021"/>
            <a:ext cx="1286478" cy="564677"/>
          </a:xfrm>
          <a:prstGeom prst="curvedConnector3">
            <a:avLst>
              <a:gd name="adj1" fmla="val 50000"/>
            </a:avLst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0" name="Connecteur : en arc 1069">
            <a:extLst>
              <a:ext uri="{FF2B5EF4-FFF2-40B4-BE49-F238E27FC236}">
                <a16:creationId xmlns:a16="http://schemas.microsoft.com/office/drawing/2014/main" id="{30AB394D-AE7F-2615-8D98-69E25FC2476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059214" y="2967396"/>
            <a:ext cx="921540" cy="726135"/>
          </a:xfrm>
          <a:prstGeom prst="curvedConnector3">
            <a:avLst>
              <a:gd name="adj1" fmla="val 50000"/>
            </a:avLst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1" name="Connecteur : en arc 1060">
            <a:extLst>
              <a:ext uri="{FF2B5EF4-FFF2-40B4-BE49-F238E27FC236}">
                <a16:creationId xmlns:a16="http://schemas.microsoft.com/office/drawing/2014/main" id="{613DE338-FDDC-ECD5-65C6-4D9072829D5C}"/>
              </a:ext>
            </a:extLst>
          </p:cNvPr>
          <p:cNvCxnSpPr>
            <a:cxnSpLocks/>
          </p:cNvCxnSpPr>
          <p:nvPr/>
        </p:nvCxnSpPr>
        <p:spPr>
          <a:xfrm rot="16200000" flipV="1">
            <a:off x="3946304" y="2996177"/>
            <a:ext cx="842231" cy="552761"/>
          </a:xfrm>
          <a:prstGeom prst="curvedConnector3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2" name="Connecteur : en arc 1061">
            <a:extLst>
              <a:ext uri="{FF2B5EF4-FFF2-40B4-BE49-F238E27FC236}">
                <a16:creationId xmlns:a16="http://schemas.microsoft.com/office/drawing/2014/main" id="{9B41169C-1868-76CC-BCAB-0E08FCD794C1}"/>
              </a:ext>
            </a:extLst>
          </p:cNvPr>
          <p:cNvCxnSpPr>
            <a:cxnSpLocks/>
          </p:cNvCxnSpPr>
          <p:nvPr/>
        </p:nvCxnSpPr>
        <p:spPr>
          <a:xfrm rot="10800000">
            <a:off x="3153652" y="3743015"/>
            <a:ext cx="1174907" cy="395748"/>
          </a:xfrm>
          <a:prstGeom prst="curvedConnector3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4" name="Connecteur : en arc 1063">
            <a:extLst>
              <a:ext uri="{FF2B5EF4-FFF2-40B4-BE49-F238E27FC236}">
                <a16:creationId xmlns:a16="http://schemas.microsoft.com/office/drawing/2014/main" id="{99BA9CA9-0168-CF96-D25D-9BEE200FB82B}"/>
              </a:ext>
            </a:extLst>
          </p:cNvPr>
          <p:cNvCxnSpPr>
            <a:cxnSpLocks/>
          </p:cNvCxnSpPr>
          <p:nvPr/>
        </p:nvCxnSpPr>
        <p:spPr>
          <a:xfrm rot="16200000" flipH="1">
            <a:off x="4506556" y="4706780"/>
            <a:ext cx="831952" cy="282437"/>
          </a:xfrm>
          <a:prstGeom prst="curvedConnector3">
            <a:avLst>
              <a:gd name="adj1" fmla="val 50000"/>
            </a:avLst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Connecteur : en arc 1030">
            <a:extLst>
              <a:ext uri="{FF2B5EF4-FFF2-40B4-BE49-F238E27FC236}">
                <a16:creationId xmlns:a16="http://schemas.microsoft.com/office/drawing/2014/main" id="{79ACA45C-4AD4-8F22-5363-4B0841C1B77E}"/>
              </a:ext>
            </a:extLst>
          </p:cNvPr>
          <p:cNvCxnSpPr>
            <a:cxnSpLocks/>
          </p:cNvCxnSpPr>
          <p:nvPr/>
        </p:nvCxnSpPr>
        <p:spPr>
          <a:xfrm flipV="1">
            <a:off x="3207774" y="3632345"/>
            <a:ext cx="3772682" cy="1113378"/>
          </a:xfrm>
          <a:prstGeom prst="curvedConnector3">
            <a:avLst>
              <a:gd name="adj1" fmla="val 50000"/>
            </a:avLst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D5FDC444-D338-E02D-DBF2-BCB8540EF57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722147" y="1761291"/>
            <a:ext cx="4621991" cy="1054883"/>
          </a:xfrm>
          <a:prstGeom prst="roundRect">
            <a:avLst>
              <a:gd name="adj" fmla="val 4012"/>
            </a:avLst>
          </a:prstGeom>
          <a:solidFill>
            <a:srgbClr val="F7A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155" dirty="0">
              <a:noFill/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D308FAF5-B2EF-5D09-EF79-CEB12640CE5E}"/>
              </a:ext>
            </a:extLst>
          </p:cNvPr>
          <p:cNvSpPr/>
          <p:nvPr/>
        </p:nvSpPr>
        <p:spPr>
          <a:xfrm>
            <a:off x="4119727" y="3565878"/>
            <a:ext cx="1674391" cy="104152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u contenu 5">
            <a:extLst>
              <a:ext uri="{FF2B5EF4-FFF2-40B4-BE49-F238E27FC236}">
                <a16:creationId xmlns:a16="http://schemas.microsoft.com/office/drawing/2014/main" id="{3996166F-96B6-16F2-AAFD-7CE909714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2015" y="1884089"/>
            <a:ext cx="2576217" cy="769101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fr-BE" sz="14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Agriculture</a:t>
            </a:r>
            <a:r>
              <a:rPr lang="fr-BE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Biodiversité</a:t>
            </a:r>
          </a:p>
          <a:p>
            <a:pPr marL="457200" lvl="1" indent="0" algn="ctr">
              <a:buNone/>
            </a:pPr>
            <a:r>
              <a:rPr lang="fr-B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Synergies en plaine agricole</a:t>
            </a: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13F3AB89-568B-DFB8-AE22-841155F25F69}"/>
              </a:ext>
            </a:extLst>
          </p:cNvPr>
          <p:cNvGrpSpPr/>
          <p:nvPr/>
        </p:nvGrpSpPr>
        <p:grpSpPr>
          <a:xfrm>
            <a:off x="6786907" y="2981889"/>
            <a:ext cx="2721601" cy="1245765"/>
            <a:chOff x="5382210" y="1151991"/>
            <a:chExt cx="2721601" cy="1245765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62D236D0-0CCF-AD6C-7C4D-E72133D2E17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5636011" y="1430844"/>
              <a:ext cx="2233693" cy="966912"/>
            </a:xfrm>
            <a:prstGeom prst="roundRect">
              <a:avLst>
                <a:gd name="adj" fmla="val 401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155" dirty="0">
                <a:noFill/>
              </a:endParaRPr>
            </a:p>
          </p:txBody>
        </p:sp>
        <p:sp>
          <p:nvSpPr>
            <p:cNvPr id="23" name="Espace réservé du contenu 5">
              <a:extLst>
                <a:ext uri="{FF2B5EF4-FFF2-40B4-BE49-F238E27FC236}">
                  <a16:creationId xmlns:a16="http://schemas.microsoft.com/office/drawing/2014/main" id="{E5C7152B-A5A2-4EA5-B7E1-2E62EC0E3E0E}"/>
                </a:ext>
              </a:extLst>
            </p:cNvPr>
            <p:cNvSpPr txBox="1">
              <a:spLocks/>
            </p:cNvSpPr>
            <p:nvPr/>
          </p:nvSpPr>
          <p:spPr>
            <a:xfrm>
              <a:off x="5382210" y="1313355"/>
              <a:ext cx="2169299" cy="91948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buFont typeface="Arial" panose="020B0604020202020204" pitchFamily="34" charset="0"/>
                <a:buNone/>
              </a:pPr>
              <a:endParaRPr lang="fr-B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lvl="1" indent="0" algn="ctr">
                <a:buFont typeface="Arial" panose="020B0604020202020204" pitchFamily="34" charset="0"/>
                <a:buNone/>
              </a:pPr>
              <a:r>
                <a:rPr lang="fr-BE" sz="1400" b="1" i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Tourisme</a:t>
              </a:r>
              <a:r>
                <a:rPr lang="fr-BE" sz="14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457200" lvl="1" indent="0" algn="ctr">
                <a:buFont typeface="Arial" panose="020B0604020202020204" pitchFamily="34" charset="0"/>
                <a:buNone/>
              </a:pPr>
              <a:r>
                <a:rPr lang="fr-BE" sz="14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Carrefour de la randonnée</a:t>
              </a:r>
            </a:p>
            <a:p>
              <a:pPr marL="457200" lvl="1" indent="0">
                <a:buFont typeface="Arial" panose="020B0604020202020204" pitchFamily="34" charset="0"/>
                <a:buNone/>
              </a:pPr>
              <a:endParaRPr lang="fr-B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lvl="1" indent="0">
                <a:buFont typeface="Arial" panose="020B0604020202020204" pitchFamily="34" charset="0"/>
                <a:buNone/>
              </a:pPr>
              <a:endParaRPr lang="fr-B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 descr="Pays des 4 Bras Groupe d'Action Locale">
              <a:extLst>
                <a:ext uri="{FF2B5EF4-FFF2-40B4-BE49-F238E27FC236}">
                  <a16:creationId xmlns:a16="http://schemas.microsoft.com/office/drawing/2014/main" id="{44E8596F-7D1B-4AAA-B255-D1D856565AE7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r="80579" b="-5645"/>
            <a:stretch/>
          </p:blipFill>
          <p:spPr bwMode="auto">
            <a:xfrm>
              <a:off x="7497779" y="1151991"/>
              <a:ext cx="606032" cy="61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Espace réservé du contenu 5">
            <a:extLst>
              <a:ext uri="{FF2B5EF4-FFF2-40B4-BE49-F238E27FC236}">
                <a16:creationId xmlns:a16="http://schemas.microsoft.com/office/drawing/2014/main" id="{CF7811F7-F2D7-2695-AA73-F03877A59235}"/>
              </a:ext>
            </a:extLst>
          </p:cNvPr>
          <p:cNvSpPr txBox="1">
            <a:spLocks/>
          </p:cNvSpPr>
          <p:nvPr/>
        </p:nvSpPr>
        <p:spPr>
          <a:xfrm>
            <a:off x="4707113" y="1890429"/>
            <a:ext cx="2402722" cy="771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fr-BE" sz="14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Circuits-courts</a:t>
            </a:r>
          </a:p>
          <a:p>
            <a:pPr marL="457200" lvl="1" indent="0" algn="ctr">
              <a:buFont typeface="Arial" panose="020B0604020202020204" pitchFamily="34" charset="0"/>
              <a:buNone/>
            </a:pPr>
            <a:r>
              <a:rPr lang="fr-B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Autonomie alimentaire en toute saison </a:t>
            </a:r>
          </a:p>
        </p:txBody>
      </p:sp>
      <p:pic>
        <p:nvPicPr>
          <p:cNvPr id="6" name="Picture 4" descr="Pays des 4 Bras Groupe d'Action Locale">
            <a:extLst>
              <a:ext uri="{FF2B5EF4-FFF2-40B4-BE49-F238E27FC236}">
                <a16:creationId xmlns:a16="http://schemas.microsoft.com/office/drawing/2014/main" id="{564E4D6E-9D51-FBC5-346D-F26AC55FF90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80579" b="-5645"/>
          <a:stretch/>
        </p:blipFill>
        <p:spPr bwMode="auto">
          <a:xfrm>
            <a:off x="6980456" y="1587612"/>
            <a:ext cx="615232" cy="61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4018170A-9FBA-C51C-6ADF-238BC44C896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567743" y="5327164"/>
            <a:ext cx="2949420" cy="993690"/>
          </a:xfrm>
          <a:prstGeom prst="roundRect">
            <a:avLst>
              <a:gd name="adj" fmla="val 4012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155" dirty="0">
              <a:noFill/>
            </a:endParaRPr>
          </a:p>
        </p:txBody>
      </p:sp>
      <p:sp>
        <p:nvSpPr>
          <p:cNvPr id="25" name="Espace réservé du contenu 5">
            <a:extLst>
              <a:ext uri="{FF2B5EF4-FFF2-40B4-BE49-F238E27FC236}">
                <a16:creationId xmlns:a16="http://schemas.microsoft.com/office/drawing/2014/main" id="{CEE43107-C40A-4B90-4FCE-4BE39515024E}"/>
              </a:ext>
            </a:extLst>
          </p:cNvPr>
          <p:cNvSpPr txBox="1">
            <a:spLocks/>
          </p:cNvSpPr>
          <p:nvPr/>
        </p:nvSpPr>
        <p:spPr>
          <a:xfrm>
            <a:off x="3441031" y="5158868"/>
            <a:ext cx="2792939" cy="1083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endParaRPr lang="fr-BE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 algn="ctr">
              <a:buFont typeface="Arial" panose="020B0604020202020204" pitchFamily="34" charset="0"/>
              <a:buNone/>
            </a:pPr>
            <a:r>
              <a:rPr lang="fr-BE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Culture – Convivialité </a:t>
            </a:r>
          </a:p>
          <a:p>
            <a:pPr marL="457200" lvl="1" indent="0" algn="ctr">
              <a:buFont typeface="Arial" panose="020B0604020202020204" pitchFamily="34" charset="0"/>
              <a:buNone/>
            </a:pPr>
            <a:r>
              <a:rPr lang="fr-B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CLAC - Coopération Locale Artistique et Citoyenne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BE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fr-BE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6F39EE9-D787-703F-93DA-FE54442F03C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472" y="5003947"/>
            <a:ext cx="362936" cy="579967"/>
          </a:xfrm>
          <a:prstGeom prst="rect">
            <a:avLst/>
          </a:prstGeom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5249F811-ABF2-D40C-4F11-D410AF206652}"/>
              </a:ext>
            </a:extLst>
          </p:cNvPr>
          <p:cNvGrpSpPr/>
          <p:nvPr/>
        </p:nvGrpSpPr>
        <p:grpSpPr>
          <a:xfrm>
            <a:off x="384534" y="4380127"/>
            <a:ext cx="2793911" cy="1169191"/>
            <a:chOff x="1243322" y="4656360"/>
            <a:chExt cx="2793911" cy="1169191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73449AA5-D81D-3913-1B83-041A6001347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670883" y="4876566"/>
              <a:ext cx="2235007" cy="948985"/>
            </a:xfrm>
            <a:prstGeom prst="roundRect">
              <a:avLst>
                <a:gd name="adj" fmla="val 4012"/>
              </a:avLst>
            </a:pr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155" dirty="0">
                <a:noFill/>
              </a:endParaRPr>
            </a:p>
          </p:txBody>
        </p:sp>
        <p:sp>
          <p:nvSpPr>
            <p:cNvPr id="27" name="Espace réservé du contenu 5">
              <a:extLst>
                <a:ext uri="{FF2B5EF4-FFF2-40B4-BE49-F238E27FC236}">
                  <a16:creationId xmlns:a16="http://schemas.microsoft.com/office/drawing/2014/main" id="{95F7479C-49AE-0066-B9A8-6241778375E6}"/>
                </a:ext>
              </a:extLst>
            </p:cNvPr>
            <p:cNvSpPr txBox="1">
              <a:spLocks/>
            </p:cNvSpPr>
            <p:nvPr/>
          </p:nvSpPr>
          <p:spPr>
            <a:xfrm>
              <a:off x="1243322" y="4800825"/>
              <a:ext cx="2566444" cy="88317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buFont typeface="Arial" panose="020B0604020202020204" pitchFamily="34" charset="0"/>
                <a:buNone/>
              </a:pPr>
              <a:endParaRPr lang="fr-B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lvl="1" indent="0" algn="ctr">
                <a:buFont typeface="Arial" panose="020B0604020202020204" pitchFamily="34" charset="0"/>
                <a:buNone/>
              </a:pPr>
              <a:r>
                <a:rPr lang="fr-BE" sz="1400" b="1" i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Mobilité </a:t>
              </a:r>
            </a:p>
            <a:p>
              <a:pPr marL="457200" lvl="1" indent="0" algn="ctr">
                <a:buFont typeface="Arial" panose="020B0604020202020204" pitchFamily="34" charset="0"/>
                <a:buNone/>
              </a:pPr>
              <a:r>
                <a:rPr lang="fr-BE" sz="14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Les jeunes en selle ! </a:t>
              </a:r>
            </a:p>
          </p:txBody>
        </p:sp>
        <p:pic>
          <p:nvPicPr>
            <p:cNvPr id="15" name="Image 14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AF4EE958-1E38-F976-3808-34114D0C3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9837" y="4656360"/>
              <a:ext cx="877396" cy="440411"/>
            </a:xfrm>
            <a:prstGeom prst="rect">
              <a:avLst/>
            </a:prstGeom>
          </p:spPr>
        </p:pic>
      </p:grp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CC7A3E58-5D6B-6B23-8441-95239271C6D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01138" y="3248207"/>
            <a:ext cx="2218917" cy="1000413"/>
          </a:xfrm>
          <a:prstGeom prst="roundRect">
            <a:avLst>
              <a:gd name="adj" fmla="val 4012"/>
            </a:avLst>
          </a:prstGeom>
          <a:solidFill>
            <a:srgbClr val="8D6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155" dirty="0">
              <a:noFill/>
            </a:endParaRPr>
          </a:p>
        </p:txBody>
      </p:sp>
      <p:sp>
        <p:nvSpPr>
          <p:cNvPr id="31" name="Espace réservé du contenu 5">
            <a:extLst>
              <a:ext uri="{FF2B5EF4-FFF2-40B4-BE49-F238E27FC236}">
                <a16:creationId xmlns:a16="http://schemas.microsoft.com/office/drawing/2014/main" id="{6A2BE3D7-E467-C94D-0D1B-56EACA6457C1}"/>
              </a:ext>
            </a:extLst>
          </p:cNvPr>
          <p:cNvSpPr txBox="1">
            <a:spLocks/>
          </p:cNvSpPr>
          <p:nvPr/>
        </p:nvSpPr>
        <p:spPr>
          <a:xfrm>
            <a:off x="549410" y="3237074"/>
            <a:ext cx="2172737" cy="1000413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endParaRPr lang="fr-BE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 algn="ctr">
              <a:buFont typeface="Arial" panose="020B0604020202020204" pitchFamily="34" charset="0"/>
              <a:buNone/>
            </a:pPr>
            <a:r>
              <a:rPr lang="fr-BE" sz="35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Energie</a:t>
            </a:r>
            <a:r>
              <a:rPr lang="fr-BE" sz="3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lvl="1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fr-BE" sz="3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Chauffage biomasse et isolation </a:t>
            </a:r>
          </a:p>
          <a:p>
            <a:pPr marL="457200" lvl="1" indent="0" algn="ctr">
              <a:buFont typeface="Arial" panose="020B0604020202020204" pitchFamily="34" charset="0"/>
              <a:buNone/>
            </a:pPr>
            <a:r>
              <a:rPr lang="fr-B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BE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fr-BE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4" descr="Pays des 4 Bras Groupe d'Action Locale">
            <a:extLst>
              <a:ext uri="{FF2B5EF4-FFF2-40B4-BE49-F238E27FC236}">
                <a16:creationId xmlns:a16="http://schemas.microsoft.com/office/drawing/2014/main" id="{653B65D5-8913-6908-E76E-DE322FB02BF1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80579" b="-5645"/>
          <a:stretch/>
        </p:blipFill>
        <p:spPr bwMode="auto">
          <a:xfrm>
            <a:off x="5302442" y="3429000"/>
            <a:ext cx="606032" cy="61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Espace réservé du contenu 5">
            <a:extLst>
              <a:ext uri="{FF2B5EF4-FFF2-40B4-BE49-F238E27FC236}">
                <a16:creationId xmlns:a16="http://schemas.microsoft.com/office/drawing/2014/main" id="{CD255C28-7D27-A586-0A89-8812FAFB3261}"/>
              </a:ext>
            </a:extLst>
          </p:cNvPr>
          <p:cNvSpPr txBox="1">
            <a:spLocks/>
          </p:cNvSpPr>
          <p:nvPr/>
        </p:nvSpPr>
        <p:spPr>
          <a:xfrm>
            <a:off x="4227984" y="3737280"/>
            <a:ext cx="1407412" cy="919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BE" sz="1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Cellule de Coordination et Communication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BE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fr-BE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A854236A-9152-D547-BA9B-314E2000383A}"/>
              </a:ext>
            </a:extLst>
          </p:cNvPr>
          <p:cNvGrpSpPr/>
          <p:nvPr/>
        </p:nvGrpSpPr>
        <p:grpSpPr>
          <a:xfrm>
            <a:off x="6982066" y="4288331"/>
            <a:ext cx="2471854" cy="1247123"/>
            <a:chOff x="9383888" y="3209948"/>
            <a:chExt cx="2471854" cy="1247123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F9D264E6-4C44-A339-C4C7-F3B1533D9C7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9442546" y="3506172"/>
              <a:ext cx="2282282" cy="950899"/>
            </a:xfrm>
            <a:prstGeom prst="roundRect">
              <a:avLst>
                <a:gd name="adj" fmla="val 4012"/>
              </a:avLst>
            </a:prstGeom>
            <a:solidFill>
              <a:srgbClr val="CC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155" dirty="0">
                <a:noFill/>
              </a:endParaRPr>
            </a:p>
          </p:txBody>
        </p:sp>
        <p:sp>
          <p:nvSpPr>
            <p:cNvPr id="29" name="Espace réservé du contenu 5">
              <a:extLst>
                <a:ext uri="{FF2B5EF4-FFF2-40B4-BE49-F238E27FC236}">
                  <a16:creationId xmlns:a16="http://schemas.microsoft.com/office/drawing/2014/main" id="{A8451345-E396-89F9-10EC-EA454F61E73A}"/>
                </a:ext>
              </a:extLst>
            </p:cNvPr>
            <p:cNvSpPr txBox="1">
              <a:spLocks/>
            </p:cNvSpPr>
            <p:nvPr/>
          </p:nvSpPr>
          <p:spPr>
            <a:xfrm>
              <a:off x="9383888" y="3600254"/>
              <a:ext cx="1999353" cy="73162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buNone/>
              </a:pPr>
              <a:r>
                <a:rPr lang="fr-BE" sz="1400" b="1" i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Cohésion sociale  </a:t>
              </a:r>
            </a:p>
            <a:p>
              <a:pPr marL="457200" lvl="1" indent="0" algn="ctr">
                <a:buFont typeface="Arial" panose="020B0604020202020204" pitchFamily="34" charset="0"/>
                <a:buNone/>
              </a:pPr>
              <a:r>
                <a:rPr lang="fr-BE" sz="14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Les Jeunes du Pays des 4 Bras </a:t>
              </a:r>
            </a:p>
            <a:p>
              <a:pPr marL="457200" lvl="1" indent="0">
                <a:buFont typeface="Arial" panose="020B0604020202020204" pitchFamily="34" charset="0"/>
                <a:buNone/>
              </a:pPr>
              <a:endParaRPr lang="fr-B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lvl="1" indent="0">
                <a:buFont typeface="Arial" panose="020B0604020202020204" pitchFamily="34" charset="0"/>
                <a:buNone/>
              </a:pPr>
              <a:endParaRPr lang="fr-B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5B46DDBA-79AD-11DE-D3EE-C20C73920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02325" y="3209948"/>
              <a:ext cx="353417" cy="579967"/>
            </a:xfrm>
            <a:prstGeom prst="rect">
              <a:avLst/>
            </a:prstGeom>
          </p:spPr>
        </p:pic>
      </p:grpSp>
      <p:pic>
        <p:nvPicPr>
          <p:cNvPr id="52" name="Image 51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51102B33-580C-0CAC-EFD6-52286A4B74D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826" y="2949344"/>
            <a:ext cx="694675" cy="691532"/>
          </a:xfrm>
          <a:prstGeom prst="rect">
            <a:avLst/>
          </a:prstGeom>
        </p:spPr>
      </p:pic>
      <p:cxnSp>
        <p:nvCxnSpPr>
          <p:cNvPr id="54" name="Connecteur : en arc 53">
            <a:extLst>
              <a:ext uri="{FF2B5EF4-FFF2-40B4-BE49-F238E27FC236}">
                <a16:creationId xmlns:a16="http://schemas.microsoft.com/office/drawing/2014/main" id="{3BCCA0CA-B1D7-D22C-B3EB-516565B4116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885981" y="2448778"/>
            <a:ext cx="830136" cy="468656"/>
          </a:xfrm>
          <a:prstGeom prst="curvedConnector2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Connecteur : en arc 1027">
            <a:extLst>
              <a:ext uri="{FF2B5EF4-FFF2-40B4-BE49-F238E27FC236}">
                <a16:creationId xmlns:a16="http://schemas.microsoft.com/office/drawing/2014/main" id="{D1B691E2-FD4F-D38A-63FF-E1EFB41EFDA3}"/>
              </a:ext>
            </a:extLst>
          </p:cNvPr>
          <p:cNvCxnSpPr>
            <a:cxnSpLocks/>
          </p:cNvCxnSpPr>
          <p:nvPr/>
        </p:nvCxnSpPr>
        <p:spPr>
          <a:xfrm rot="16200000" flipV="1">
            <a:off x="7305183" y="2454819"/>
            <a:ext cx="804882" cy="411229"/>
          </a:xfrm>
          <a:prstGeom prst="curvedConnector2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Connecteur : en arc 1035">
            <a:extLst>
              <a:ext uri="{FF2B5EF4-FFF2-40B4-BE49-F238E27FC236}">
                <a16:creationId xmlns:a16="http://schemas.microsoft.com/office/drawing/2014/main" id="{A85A8849-DE8E-425B-B4F2-7C4BFBE38D2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973710" y="3957712"/>
            <a:ext cx="2307914" cy="210044"/>
          </a:xfrm>
          <a:prstGeom prst="curvedConnector3">
            <a:avLst>
              <a:gd name="adj1" fmla="val 50000"/>
            </a:avLst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5" name="Connecteur : en arc 1054">
            <a:extLst>
              <a:ext uri="{FF2B5EF4-FFF2-40B4-BE49-F238E27FC236}">
                <a16:creationId xmlns:a16="http://schemas.microsoft.com/office/drawing/2014/main" id="{5D4F2F23-715F-BABE-174C-A73A70BBE5E3}"/>
              </a:ext>
            </a:extLst>
          </p:cNvPr>
          <p:cNvCxnSpPr>
            <a:cxnSpLocks/>
          </p:cNvCxnSpPr>
          <p:nvPr/>
        </p:nvCxnSpPr>
        <p:spPr>
          <a:xfrm flipV="1">
            <a:off x="6564030" y="5309131"/>
            <a:ext cx="445755" cy="408982"/>
          </a:xfrm>
          <a:prstGeom prst="curvedConnector3">
            <a:avLst>
              <a:gd name="adj1" fmla="val 50000"/>
            </a:avLst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7" name="Connecteur : en arc 1056">
            <a:extLst>
              <a:ext uri="{FF2B5EF4-FFF2-40B4-BE49-F238E27FC236}">
                <a16:creationId xmlns:a16="http://schemas.microsoft.com/office/drawing/2014/main" id="{9D33446E-F980-6E58-2D85-4BC424970A07}"/>
              </a:ext>
            </a:extLst>
          </p:cNvPr>
          <p:cNvCxnSpPr>
            <a:cxnSpLocks/>
          </p:cNvCxnSpPr>
          <p:nvPr/>
        </p:nvCxnSpPr>
        <p:spPr>
          <a:xfrm>
            <a:off x="3119902" y="5484974"/>
            <a:ext cx="435284" cy="343035"/>
          </a:xfrm>
          <a:prstGeom prst="curvedConnector3">
            <a:avLst>
              <a:gd name="adj1" fmla="val 50000"/>
            </a:avLst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8" name="Connecteur : en arc 1087">
            <a:extLst>
              <a:ext uri="{FF2B5EF4-FFF2-40B4-BE49-F238E27FC236}">
                <a16:creationId xmlns:a16="http://schemas.microsoft.com/office/drawing/2014/main" id="{4A93FBFC-D2D0-A929-A6D8-CFB96457FD34}"/>
              </a:ext>
            </a:extLst>
          </p:cNvPr>
          <p:cNvCxnSpPr>
            <a:cxnSpLocks/>
          </p:cNvCxnSpPr>
          <p:nvPr/>
        </p:nvCxnSpPr>
        <p:spPr>
          <a:xfrm rot="5400000">
            <a:off x="6103407" y="4317652"/>
            <a:ext cx="988051" cy="780595"/>
          </a:xfrm>
          <a:prstGeom prst="curvedConnector3">
            <a:avLst>
              <a:gd name="adj1" fmla="val 50000"/>
            </a:avLst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1" name="Titre 1">
            <a:extLst>
              <a:ext uri="{FF2B5EF4-FFF2-40B4-BE49-F238E27FC236}">
                <a16:creationId xmlns:a16="http://schemas.microsoft.com/office/drawing/2014/main" id="{0F7D361B-1858-AEBC-693F-14F6382B26AD}"/>
              </a:ext>
            </a:extLst>
          </p:cNvPr>
          <p:cNvSpPr txBox="1">
            <a:spLocks/>
          </p:cNvSpPr>
          <p:nvPr/>
        </p:nvSpPr>
        <p:spPr>
          <a:xfrm>
            <a:off x="846004" y="769863"/>
            <a:ext cx="6868546" cy="51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projets LEADER 2024-2027 (si retenus)</a:t>
            </a:r>
            <a:endParaRPr lang="fr-BE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2A7B056-9A05-51FD-F157-61457A23DFEC}"/>
              </a:ext>
            </a:extLst>
          </p:cNvPr>
          <p:cNvSpPr/>
          <p:nvPr/>
        </p:nvSpPr>
        <p:spPr>
          <a:xfrm>
            <a:off x="9461477" y="933743"/>
            <a:ext cx="2220618" cy="1907299"/>
          </a:xfrm>
          <a:prstGeom prst="roundRect">
            <a:avLst>
              <a:gd name="adj" fmla="val 8002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72F0581-2BBF-29FF-31AB-C72E5DA2DFB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6910" t="24822" r="43065" b="44681"/>
          <a:stretch/>
        </p:blipFill>
        <p:spPr>
          <a:xfrm>
            <a:off x="9769460" y="1422062"/>
            <a:ext cx="1702198" cy="972545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5B050689-2DC0-F815-9E28-0BFDF4834E0D}"/>
              </a:ext>
            </a:extLst>
          </p:cNvPr>
          <p:cNvSpPr txBox="1">
            <a:spLocks/>
          </p:cNvSpPr>
          <p:nvPr/>
        </p:nvSpPr>
        <p:spPr>
          <a:xfrm>
            <a:off x="10113611" y="933743"/>
            <a:ext cx="6868546" cy="51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2023-2025</a:t>
            </a:r>
            <a:endParaRPr lang="fr-BE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93DF116A-414A-21C8-1BD8-A6D366C333BE}"/>
              </a:ext>
            </a:extLst>
          </p:cNvPr>
          <p:cNvSpPr txBox="1">
            <a:spLocks/>
          </p:cNvSpPr>
          <p:nvPr/>
        </p:nvSpPr>
        <p:spPr>
          <a:xfrm>
            <a:off x="8902476" y="393123"/>
            <a:ext cx="2877042" cy="51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BE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Autres financements </a:t>
            </a:r>
            <a:endParaRPr lang="fr-BE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39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7D12A0-E028-AF6B-17F8-32E085D8E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B2D92AF-6809-BACF-CF1E-F3DCCA8B80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34" t="39730" r="27812" b="17640"/>
          <a:stretch/>
        </p:blipFill>
        <p:spPr>
          <a:xfrm>
            <a:off x="703983" y="1431636"/>
            <a:ext cx="10898505" cy="40547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0FB99B-0168-0933-EE79-3F569D9BB6DF}"/>
              </a:ext>
            </a:extLst>
          </p:cNvPr>
          <p:cNvSpPr/>
          <p:nvPr/>
        </p:nvSpPr>
        <p:spPr>
          <a:xfrm>
            <a:off x="498271" y="598665"/>
            <a:ext cx="3565729" cy="510552"/>
          </a:xfrm>
          <a:prstGeom prst="rect">
            <a:avLst/>
          </a:prstGeom>
          <a:solidFill>
            <a:srgbClr val="8D6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A1BA580-6B1B-819D-534A-62A6539F8575}"/>
              </a:ext>
            </a:extLst>
          </p:cNvPr>
          <p:cNvSpPr txBox="1">
            <a:spLocks/>
          </p:cNvSpPr>
          <p:nvPr/>
        </p:nvSpPr>
        <p:spPr>
          <a:xfrm>
            <a:off x="555240" y="603959"/>
            <a:ext cx="6868546" cy="51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Phasage des projets</a:t>
            </a:r>
            <a:endParaRPr lang="fr-B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947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2941252-6025-342A-597A-FF9787270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647"/>
          <a:stretch/>
        </p:blipFill>
        <p:spPr>
          <a:xfrm>
            <a:off x="714675" y="1198374"/>
            <a:ext cx="4592337" cy="19339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A0992E-107F-DF84-747E-60287D4EE953}"/>
              </a:ext>
            </a:extLst>
          </p:cNvPr>
          <p:cNvSpPr/>
          <p:nvPr/>
        </p:nvSpPr>
        <p:spPr>
          <a:xfrm>
            <a:off x="506105" y="314900"/>
            <a:ext cx="5009478" cy="510552"/>
          </a:xfrm>
          <a:prstGeom prst="rect">
            <a:avLst/>
          </a:prstGeom>
          <a:solidFill>
            <a:srgbClr val="8D6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E20B2C3-334B-C5F1-F4D7-FC17C66F9132}"/>
              </a:ext>
            </a:extLst>
          </p:cNvPr>
          <p:cNvSpPr txBox="1">
            <a:spLocks/>
          </p:cNvSpPr>
          <p:nvPr/>
        </p:nvSpPr>
        <p:spPr>
          <a:xfrm>
            <a:off x="572170" y="337970"/>
            <a:ext cx="4106833" cy="51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Comptes 2022 et budget 2023</a:t>
            </a:r>
            <a:endParaRPr lang="fr-BE" sz="3600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12DF915-6B54-9751-4B12-8272EFAF9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14"/>
          <a:stretch/>
        </p:blipFill>
        <p:spPr>
          <a:xfrm>
            <a:off x="6096000" y="1111170"/>
            <a:ext cx="4974077" cy="555854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6806D7B-1610-1C78-935D-7D6D27385EA1}"/>
              </a:ext>
            </a:extLst>
          </p:cNvPr>
          <p:cNvSpPr txBox="1"/>
          <p:nvPr/>
        </p:nvSpPr>
        <p:spPr>
          <a:xfrm>
            <a:off x="807396" y="4202349"/>
            <a:ext cx="3329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-&gt; Approbation des comptes 2022</a:t>
            </a:r>
          </a:p>
          <a:p>
            <a:r>
              <a:rPr lang="fr-FR" i="1" dirty="0"/>
              <a:t>-&gt; Décharge aux administrateurs </a:t>
            </a:r>
            <a:endParaRPr lang="fr-BE" i="1" dirty="0"/>
          </a:p>
        </p:txBody>
      </p:sp>
    </p:spTree>
    <p:extLst>
      <p:ext uri="{BB962C8B-B14F-4D97-AF65-F5344CB8AC3E}">
        <p14:creationId xmlns:p14="http://schemas.microsoft.com/office/powerpoint/2010/main" val="2759044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36872B-1D31-5236-F00E-AD0AB3697A7F}"/>
              </a:ext>
            </a:extLst>
          </p:cNvPr>
          <p:cNvSpPr/>
          <p:nvPr/>
        </p:nvSpPr>
        <p:spPr>
          <a:xfrm>
            <a:off x="506105" y="314900"/>
            <a:ext cx="3565729" cy="510552"/>
          </a:xfrm>
          <a:prstGeom prst="rect">
            <a:avLst/>
          </a:prstGeom>
          <a:solidFill>
            <a:srgbClr val="8D6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2CB15A-2D6A-4FF1-8342-E1310538A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06" y="742292"/>
            <a:ext cx="10515600" cy="859417"/>
          </a:xfrm>
        </p:spPr>
        <p:txBody>
          <a:bodyPr>
            <a:normAutofit/>
          </a:bodyPr>
          <a:lstStyle/>
          <a:p>
            <a:r>
              <a:rPr lang="fr-BE" sz="2800" b="1" dirty="0">
                <a:solidFill>
                  <a:schemeClr val="accent5">
                    <a:lumMod val="50000"/>
                  </a:schemeClr>
                </a:solidFill>
              </a:rPr>
              <a:t>Généralité et coordination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E63F68F-E257-47C9-B5A3-96299F810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6105" y="1463311"/>
            <a:ext cx="7348357" cy="443052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fr-BE" sz="2600" dirty="0">
                <a:solidFill>
                  <a:prstClr val="black"/>
                </a:solidFill>
              </a:rPr>
              <a:t>Bilan 2022 </a:t>
            </a:r>
          </a:p>
          <a:p>
            <a:pPr algn="l"/>
            <a:r>
              <a:rPr lang="fr-FR" sz="1800" b="0" i="0" u="none" strike="noStrike" baseline="0" dirty="0">
                <a:latin typeface="CIDFont+F1"/>
              </a:rPr>
              <a:t>Gestion de la prolongation des financements 2022/2023 -&gt; + 522.000 €</a:t>
            </a:r>
          </a:p>
          <a:p>
            <a:pPr algn="l"/>
            <a:r>
              <a:rPr lang="fr-FR" sz="1800" b="0" i="0" u="none" strike="noStrike" baseline="0" dirty="0">
                <a:latin typeface="CIDFont+F1"/>
              </a:rPr>
              <a:t>Gestion de l’équipe (3,5 ETP) et gestion financière </a:t>
            </a:r>
          </a:p>
          <a:p>
            <a:pPr algn="l"/>
            <a:r>
              <a:rPr lang="fr-FR" sz="1800" dirty="0">
                <a:latin typeface="CIDFont+F1"/>
              </a:rPr>
              <a:t>Mobilisation des partenaires -&gt; </a:t>
            </a:r>
            <a:r>
              <a:rPr lang="fr-FR" sz="1800" dirty="0" err="1">
                <a:latin typeface="CIDFont+F1"/>
              </a:rPr>
              <a:t>Nov</a:t>
            </a:r>
            <a:r>
              <a:rPr lang="fr-FR" sz="1800" dirty="0">
                <a:latin typeface="CIDFont+F1"/>
              </a:rPr>
              <a:t> 2022</a:t>
            </a:r>
            <a:endParaRPr lang="fr-FR" sz="1800" b="0" i="0" u="none" strike="noStrike" baseline="0" dirty="0">
              <a:latin typeface="CIDFont+F1"/>
            </a:endParaRPr>
          </a:p>
          <a:p>
            <a:pPr algn="l"/>
            <a:r>
              <a:rPr lang="fr-FR" sz="1800" b="0" i="0" u="none" strike="noStrike" baseline="0" dirty="0">
                <a:latin typeface="CIDFont+F1"/>
              </a:rPr>
              <a:t>La Gazette du GAL (1 édition)</a:t>
            </a:r>
          </a:p>
          <a:p>
            <a:pPr algn="l"/>
            <a:r>
              <a:rPr lang="fr-FR" sz="1800" dirty="0">
                <a:latin typeface="CIDFont+F1"/>
              </a:rPr>
              <a:t>Site web / FB / media</a:t>
            </a:r>
          </a:p>
          <a:p>
            <a:pPr algn="l"/>
            <a:r>
              <a:rPr lang="fr-FR" sz="1800" dirty="0">
                <a:latin typeface="CIDFont+F1"/>
              </a:rPr>
              <a:t>Réponse à 2 appels à projet pour Agricoeur</a:t>
            </a:r>
          </a:p>
          <a:p>
            <a:pPr algn="l"/>
            <a:r>
              <a:rPr lang="fr-FR" sz="1800" b="0" i="0" u="none" strike="noStrike" baseline="0" dirty="0">
                <a:latin typeface="CIDFont+F1"/>
              </a:rPr>
              <a:t>Mise en route Dossier de candidature </a:t>
            </a:r>
          </a:p>
          <a:p>
            <a:pPr lvl="1"/>
            <a:r>
              <a:rPr lang="fr-FR" sz="1400" dirty="0">
                <a:latin typeface="CIDFont+F1"/>
              </a:rPr>
              <a:t>Mise à jour diagnostic </a:t>
            </a:r>
          </a:p>
          <a:p>
            <a:pPr lvl="1"/>
            <a:r>
              <a:rPr lang="fr-FR" sz="1400" b="0" i="0" u="none" strike="noStrike" baseline="0" dirty="0">
                <a:latin typeface="CIDFont+F1"/>
              </a:rPr>
              <a:t>Les Ateliers du territoire (50 participants) </a:t>
            </a:r>
          </a:p>
          <a:p>
            <a:pPr lvl="1"/>
            <a:endParaRPr lang="fr-FR" sz="1400" b="0" i="0" u="none" strike="noStrike" baseline="0" dirty="0">
              <a:latin typeface="CIDFont+F1"/>
            </a:endParaRPr>
          </a:p>
          <a:p>
            <a:pPr algn="l"/>
            <a:endParaRPr lang="fr-BE" sz="900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fr-BE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B63E039-483C-34CB-6720-853D58F30ACD}"/>
              </a:ext>
            </a:extLst>
          </p:cNvPr>
          <p:cNvSpPr txBox="1">
            <a:spLocks/>
          </p:cNvSpPr>
          <p:nvPr/>
        </p:nvSpPr>
        <p:spPr>
          <a:xfrm>
            <a:off x="572171" y="337970"/>
            <a:ext cx="3433596" cy="51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Bilan et perspectives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7E164441-ECD5-0A03-A951-903D294F679E}"/>
              </a:ext>
            </a:extLst>
          </p:cNvPr>
          <p:cNvSpPr txBox="1">
            <a:spLocks/>
          </p:cNvSpPr>
          <p:nvPr/>
        </p:nvSpPr>
        <p:spPr>
          <a:xfrm>
            <a:off x="6027905" y="4221803"/>
            <a:ext cx="5657989" cy="216926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BE" sz="2600" dirty="0">
                <a:solidFill>
                  <a:prstClr val="black"/>
                </a:solidFill>
              </a:rPr>
              <a:t>Perspectives 2023</a:t>
            </a:r>
          </a:p>
          <a:p>
            <a:r>
              <a:rPr lang="fr-FR" sz="1800" b="0" i="0" u="none" strike="noStrike" baseline="0" dirty="0">
                <a:latin typeface="CIDFont+F1"/>
              </a:rPr>
              <a:t>Engagement d’une adjointe de direction </a:t>
            </a:r>
          </a:p>
          <a:p>
            <a:r>
              <a:rPr lang="fr-BE" sz="1800" dirty="0">
                <a:latin typeface="CIDFont+F1"/>
              </a:rPr>
              <a:t>Préparation et dépôt de la candidature 2024-2027</a:t>
            </a:r>
          </a:p>
          <a:p>
            <a:r>
              <a:rPr lang="fr-FR" sz="1800" b="0" i="0" u="none" strike="noStrike" baseline="0" dirty="0">
                <a:latin typeface="CIDFont+F1"/>
              </a:rPr>
              <a:t>Suivi et c</a:t>
            </a:r>
            <a:r>
              <a:rPr lang="fr-FR" sz="1800" dirty="0">
                <a:latin typeface="CIDFont+F1"/>
              </a:rPr>
              <a:t>lôture des projets 2014-2022</a:t>
            </a:r>
          </a:p>
          <a:p>
            <a:pPr algn="l"/>
            <a:r>
              <a:rPr lang="fr-BE" sz="1800" dirty="0">
                <a:solidFill>
                  <a:prstClr val="black"/>
                </a:solidFill>
                <a:latin typeface="CIDFont+F1"/>
              </a:rPr>
              <a:t>Mise en route des projets Tiers-lieu et Relocalisation</a:t>
            </a:r>
            <a:endParaRPr lang="fr-BE" sz="700" b="1" dirty="0">
              <a:solidFill>
                <a:prstClr val="black"/>
              </a:solidFill>
            </a:endParaRPr>
          </a:p>
          <a:p>
            <a:endParaRPr lang="fr-BE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CCD6EE-3C21-0BA2-0E98-AE42E65A96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452" y="398059"/>
            <a:ext cx="3315452" cy="240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294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12185</TotalTime>
  <Words>1033</Words>
  <Application>Microsoft Office PowerPoint</Application>
  <PresentationFormat>Grand écran</PresentationFormat>
  <Paragraphs>213</Paragraphs>
  <Slides>24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CIDFont+F1</vt:lpstr>
      <vt:lpstr>Tahoma</vt:lpstr>
      <vt:lpstr>Thème Office</vt:lpstr>
      <vt:lpstr>    </vt:lpstr>
      <vt:lpstr>Ordre du jour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Généralité et coordination</vt:lpstr>
      <vt:lpstr>Projet « Produits locaux »</vt:lpstr>
      <vt:lpstr>Présentation PowerPoint</vt:lpstr>
      <vt:lpstr>Présentation PowerPoint</vt:lpstr>
      <vt:lpstr>Projet « Mobilité»</vt:lpstr>
      <vt:lpstr>Présentation PowerPoint</vt:lpstr>
      <vt:lpstr>Projet Centre de formation Métier du terroir et ETM </vt:lpstr>
      <vt:lpstr>Présentation PowerPoint</vt:lpstr>
      <vt:lpstr>Projet « Coopération territoire d’Abbaye »</vt:lpstr>
      <vt:lpstr>Présentation PowerPoint</vt:lpstr>
      <vt:lpstr>Projet « Jeune » - Centre culturel de Genappe </vt:lpstr>
      <vt:lpstr>Présentation PowerPoint</vt:lpstr>
      <vt:lpstr>Projet « Nouveaux Espace Partagés » - Le Monty ASBL</vt:lpstr>
      <vt:lpstr>Présentation PowerPoint</vt:lpstr>
      <vt:lpstr>Où nous trouver? </vt:lpstr>
      <vt:lpstr>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Annabel THISE</dc:creator>
  <cp:lastModifiedBy>Olivier Servais</cp:lastModifiedBy>
  <cp:revision>164</cp:revision>
  <cp:lastPrinted>2023-08-31T12:28:03Z</cp:lastPrinted>
  <dcterms:created xsi:type="dcterms:W3CDTF">2017-11-27T12:33:29Z</dcterms:created>
  <dcterms:modified xsi:type="dcterms:W3CDTF">2023-08-31T12:28:05Z</dcterms:modified>
</cp:coreProperties>
</file>